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66" r:id="rId1"/>
  </p:sldMasterIdLst>
  <p:notesMasterIdLst>
    <p:notesMasterId r:id="rId26"/>
  </p:notesMasterIdLst>
  <p:sldIdLst>
    <p:sldId id="288" r:id="rId2"/>
    <p:sldId id="293" r:id="rId3"/>
    <p:sldId id="256" r:id="rId4"/>
    <p:sldId id="292" r:id="rId5"/>
    <p:sldId id="289" r:id="rId6"/>
    <p:sldId id="290" r:id="rId7"/>
    <p:sldId id="258" r:id="rId8"/>
    <p:sldId id="274" r:id="rId9"/>
    <p:sldId id="260" r:id="rId10"/>
    <p:sldId id="259" r:id="rId11"/>
    <p:sldId id="285" r:id="rId12"/>
    <p:sldId id="294" r:id="rId13"/>
    <p:sldId id="298" r:id="rId14"/>
    <p:sldId id="265" r:id="rId15"/>
    <p:sldId id="277" r:id="rId16"/>
    <p:sldId id="261" r:id="rId17"/>
    <p:sldId id="296" r:id="rId18"/>
    <p:sldId id="279" r:id="rId19"/>
    <p:sldId id="283" r:id="rId20"/>
    <p:sldId id="267" r:id="rId21"/>
    <p:sldId id="268" r:id="rId22"/>
    <p:sldId id="269" r:id="rId23"/>
    <p:sldId id="281" r:id="rId24"/>
    <p:sldId id="270" r:id="rId25"/>
  </p:sldIdLst>
  <p:sldSz cx="18288000" cy="10287000"/>
  <p:notesSz cx="6858000" cy="9144000"/>
  <p:embeddedFontLst>
    <p:embeddedFont>
      <p:font typeface="Tahoma" pitchFamily="34" charset="0"/>
      <p:regular r:id="rId27"/>
      <p:bold r:id="rId28"/>
    </p:embeddedFont>
    <p:embeddedFont>
      <p:font typeface="Calibri" pitchFamily="34" charset="0"/>
      <p:regular r:id="rId29"/>
      <p:bold r:id="rId30"/>
      <p:italic r:id="rId31"/>
      <p:boldItalic r:id="rId32"/>
    </p:embeddedFont>
    <p:embeddedFont>
      <p:font typeface="Century Gothic" pitchFamily="34" charset="0"/>
      <p:regular r:id="rId33"/>
      <p:bold r:id="rId34"/>
      <p:italic r:id="rId35"/>
      <p:boldItalic r:id="rId36"/>
    </p:embeddedFont>
    <p:embeddedFont>
      <p:font typeface="Montserrat Bold" charset="0"/>
      <p:regular r:id="rId37"/>
      <p:bold r:id="rId38"/>
    </p:embeddedFont>
    <p:embeddedFont>
      <p:font typeface="Gill Sans MT" pitchFamily="34" charset="0"/>
      <p:regular r:id="rId39"/>
      <p:bold r:id="rId40"/>
      <p:italic r:id="rId41"/>
      <p:boldItalic r:id="rId42"/>
    </p:embeddedFont>
    <p:embeddedFont>
      <p:font typeface="Montserrat" charset="0"/>
      <p:regular r:id="rId43"/>
      <p:bold r:id="rId44"/>
      <p:italic r:id="rId45"/>
      <p:boldItalic r:id="rId46"/>
    </p:embeddedFont>
    <p:embeddedFont>
      <p:font typeface="Arimo Bold" charset="0"/>
      <p:regular r:id="rId47"/>
      <p:bold r:id="rId48"/>
    </p:embeddedFont>
    <p:embeddedFont>
      <p:font typeface="Sitka Small Semibold" charset="0"/>
      <p:bold r:id="rId49"/>
      <p:boldItalic r:id="rId50"/>
    </p:embeddedFont>
    <p:embeddedFont>
      <p:font typeface="Poppins Bold" charset="0"/>
      <p:regular r:id="rId51"/>
      <p:bold r:id="rId52"/>
    </p:embeddedFont>
    <p:embeddedFont>
      <p:font typeface="Roboto Bold" charset="0"/>
      <p:regular r:id="rId53"/>
      <p:bold r:id="rId54"/>
    </p:embeddedFont>
    <p:embeddedFont>
      <p:font typeface="Roboto" charset="0"/>
      <p:regular r:id="rId55"/>
      <p:bold r:id="rId56"/>
      <p:italic r:id="rId57"/>
      <p:boldItalic r:id="rId58"/>
    </p:embeddedFont>
    <p:embeddedFont>
      <p:font typeface="Calibri (MS) Bold" charset="0"/>
      <p:regular r:id="rId59"/>
      <p:bold r:id="rId60"/>
    </p:embeddedFont>
    <p:embeddedFont>
      <p:font typeface="Roboto Condensed Bold" charset="0"/>
      <p:regular r:id="rId61"/>
      <p:bold r:id="rId62"/>
    </p:embeddedFont>
    <p:embeddedFont>
      <p:font typeface="Roboto Condensed" charset="0"/>
      <p:regular r:id="rId63"/>
      <p:bold r:id="rId64"/>
      <p:italic r:id="rId65"/>
      <p:boldItalic r:id="rId66"/>
    </p:embeddedFont>
    <p:embeddedFont>
      <p:font typeface="Wingdings 3" pitchFamily="18" charset="2"/>
      <p:regular r:id="rId67"/>
    </p:embeddedFont>
  </p:embeddedFont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FF"/>
    <a:srgbClr val="005600"/>
    <a:srgbClr val="454952"/>
    <a:srgbClr val="3D4049"/>
    <a:srgbClr val="22222A"/>
    <a:srgbClr val="33333B"/>
    <a:srgbClr val="010103"/>
    <a:srgbClr val="113E1B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-996" y="-120"/>
      </p:cViewPr>
      <p:guideLst>
        <p:guide orient="horz" pos="213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font" Target="fonts/font21.fntdata"/><Relationship Id="rId50" Type="http://schemas.openxmlformats.org/officeDocument/2006/relationships/font" Target="fonts/font24.fntdata"/><Relationship Id="rId55" Type="http://schemas.openxmlformats.org/officeDocument/2006/relationships/font" Target="fonts/font29.fntdata"/><Relationship Id="rId63" Type="http://schemas.openxmlformats.org/officeDocument/2006/relationships/font" Target="fonts/font37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3" Type="http://schemas.openxmlformats.org/officeDocument/2006/relationships/font" Target="fonts/font27.fntdata"/><Relationship Id="rId58" Type="http://schemas.openxmlformats.org/officeDocument/2006/relationships/font" Target="fonts/font32.fntdata"/><Relationship Id="rId66" Type="http://schemas.openxmlformats.org/officeDocument/2006/relationships/font" Target="fonts/font4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font" Target="fonts/font23.fntdata"/><Relationship Id="rId57" Type="http://schemas.openxmlformats.org/officeDocument/2006/relationships/font" Target="fonts/font31.fntdata"/><Relationship Id="rId61" Type="http://schemas.openxmlformats.org/officeDocument/2006/relationships/font" Target="fonts/font3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52" Type="http://schemas.openxmlformats.org/officeDocument/2006/relationships/font" Target="fonts/font26.fntdata"/><Relationship Id="rId60" Type="http://schemas.openxmlformats.org/officeDocument/2006/relationships/font" Target="fonts/font34.fntdata"/><Relationship Id="rId65" Type="http://schemas.openxmlformats.org/officeDocument/2006/relationships/font" Target="fonts/font3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font" Target="fonts/font22.fntdata"/><Relationship Id="rId56" Type="http://schemas.openxmlformats.org/officeDocument/2006/relationships/font" Target="fonts/font30.fntdata"/><Relationship Id="rId64" Type="http://schemas.openxmlformats.org/officeDocument/2006/relationships/font" Target="fonts/font38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2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59" Type="http://schemas.openxmlformats.org/officeDocument/2006/relationships/font" Target="fonts/font33.fntdata"/><Relationship Id="rId67" Type="http://schemas.openxmlformats.org/officeDocument/2006/relationships/font" Target="fonts/font41.fntdata"/><Relationship Id="rId20" Type="http://schemas.openxmlformats.org/officeDocument/2006/relationships/slide" Target="slides/slide19.xml"/><Relationship Id="rId41" Type="http://schemas.openxmlformats.org/officeDocument/2006/relationships/font" Target="fonts/font15.fntdata"/><Relationship Id="rId54" Type="http://schemas.openxmlformats.org/officeDocument/2006/relationships/font" Target="fonts/font28.fntdata"/><Relationship Id="rId62" Type="http://schemas.openxmlformats.org/officeDocument/2006/relationships/font" Target="fonts/font36.fntdata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BE8D29A-D3AD-4838-83BC-3946E80B2E94}" type="datetimeFigureOut">
              <a:rPr lang="id-ID"/>
              <a:pPr>
                <a:defRPr/>
              </a:pPr>
              <a:t>21/09/2026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d-ID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d-ID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fld id="{29D2F00C-2B02-4AFE-8170-270E4E4E0EFA}" type="slidenum">
              <a:rPr lang="id-ID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ada saja kejadian-kejadian yang bisa menghambat proses kita membangun aset</a:t>
            </a:r>
          </a:p>
        </p:txBody>
      </p:sp>
      <p:sp>
        <p:nvSpPr>
          <p:cNvPr id="1126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918105B-EF5F-45E9-8FA9-0F3E476D25B2}" type="slidenum">
              <a:rPr lang="en-ID" altLang="en-US">
                <a:solidFill>
                  <a:srgbClr val="000000"/>
                </a:solidFill>
              </a:rPr>
              <a:pPr/>
              <a:t>5</a:t>
            </a:fld>
            <a:endParaRPr lang="en-ID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/>
              <a:t>ada saja kejadian-kejadian yang bisa menghambat proses kita membangun aset</a:t>
            </a:r>
          </a:p>
        </p:txBody>
      </p:sp>
      <p:sp>
        <p:nvSpPr>
          <p:cNvPr id="13316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4467BF4-1676-4394-8999-B955EEF94173}" type="slidenum">
              <a:rPr lang="en-ID" altLang="en-US">
                <a:solidFill>
                  <a:srgbClr val="000000"/>
                </a:solidFill>
              </a:rPr>
              <a:pPr/>
              <a:t>6</a:t>
            </a:fld>
            <a:endParaRPr lang="en-ID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2433" y="2171701"/>
            <a:ext cx="13238487" cy="4994372"/>
          </a:xfrm>
        </p:spPr>
        <p:txBody>
          <a:bodyPr anchor="b"/>
          <a:lstStyle>
            <a:lvl1pPr>
              <a:defRPr sz="10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2433" y="7166070"/>
            <a:ext cx="13238487" cy="129213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43ABA-E5C7-41B1-852A-AFD1575C834D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52B637-3432-4649-B11C-A56EFFF834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C428F-6515-4EA2-9267-9DFEA011CA92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9C977-CB96-4335-843C-2CE648D354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35" y="4292600"/>
            <a:ext cx="13238486" cy="2873471"/>
          </a:xfrm>
        </p:spPr>
        <p:txBody>
          <a:bodyPr anchor="b"/>
          <a:lstStyle>
            <a:lvl1pPr algn="l">
              <a:defRPr sz="6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33" y="7166072"/>
            <a:ext cx="13238487" cy="1290600"/>
          </a:xfrm>
        </p:spPr>
        <p:txBody>
          <a:bodyPr/>
          <a:lstStyle>
            <a:lvl1pPr marL="0" indent="0" algn="l">
              <a:buNone/>
              <a:defRPr sz="3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80207-3633-4706-81B0-172836B9759F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40119-E922-4403-829F-65AFEDB88E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54969" y="3090863"/>
            <a:ext cx="6594509" cy="6293645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81740" y="3084139"/>
            <a:ext cx="6594512" cy="6300368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F39FD-D7AF-4F96-B16B-78FD6CF6F680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99F2A0-E361-4919-B576-C973444F28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4970" y="2857500"/>
            <a:ext cx="6594507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4969" y="3771900"/>
            <a:ext cx="6594509" cy="5612607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481743" y="2857500"/>
            <a:ext cx="6594509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481743" y="3771900"/>
            <a:ext cx="6594509" cy="5612607"/>
          </a:xfrm>
        </p:spPr>
        <p:txBody>
          <a:bodyPr>
            <a:normAutofit/>
          </a:bodyPr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AFAEE-8138-4835-AE2C-2B281985FE13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35760-8CE1-4332-ADD6-A6EC5E7C8C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44023-5763-43B3-9A9F-687E4789E645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DAD7BD-1DB2-4FFD-9491-A19B5C94AF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B3E80-46E9-4229-B7C9-A5C5EA2596FE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ABE02-1FD1-4456-8C46-C5223E1043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30" y="2171700"/>
            <a:ext cx="5101596" cy="2171700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6925" y="2171700"/>
            <a:ext cx="7793996" cy="6858000"/>
          </a:xfrm>
        </p:spPr>
        <p:txBody>
          <a:bodyPr anchor="ctr">
            <a:normAutofit/>
          </a:bodyPr>
          <a:lstStyle>
            <a:lvl1pPr>
              <a:defRPr sz="30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430" y="4693921"/>
            <a:ext cx="5101595" cy="4343399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DC964-F156-4A8A-AC4A-B684E2A5CEA3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78A526-30E4-4155-B31B-5C99DBA9F0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0861" y="2781288"/>
            <a:ext cx="7639359" cy="2362212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24319" y="1714500"/>
            <a:ext cx="4800600" cy="6858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432" y="5486400"/>
            <a:ext cx="7627469" cy="2057400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907FC-038A-4C85-905F-F4D5F3C20D3C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33668E-658F-4183-8D48-AC9223EC28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35" y="7200880"/>
            <a:ext cx="13238486" cy="85010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32433" y="1028700"/>
            <a:ext cx="13238487" cy="546099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434" y="8050988"/>
            <a:ext cx="13238484" cy="74056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35190-B288-47C9-A125-54CB460BD9CA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CFCCDA-B775-4FE8-81E7-A86A955D6F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32" y="2171700"/>
            <a:ext cx="13238489" cy="2971800"/>
          </a:xfrm>
        </p:spPr>
        <p:txBody>
          <a:bodyPr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432" y="5486400"/>
            <a:ext cx="13238489" cy="3543300"/>
          </a:xfrm>
        </p:spPr>
        <p:txBody>
          <a:bodyPr anchor="ctr">
            <a:normAutofit/>
          </a:bodyPr>
          <a:lstStyle>
            <a:lvl1pPr marL="0" indent="0">
              <a:buNone/>
              <a:defRPr sz="27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19868-8BD2-4BB5-951B-B4CF9F53C404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FB8B8D-3A32-43B6-9E24-22B6A179DC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47788" y="1457325"/>
            <a:ext cx="1201737" cy="290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300" dirty="0"/>
              <a:t>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95400" y="3921125"/>
            <a:ext cx="1203325" cy="290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3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2" y="2171700"/>
            <a:ext cx="11998973" cy="3485061"/>
          </a:xfrm>
        </p:spPr>
        <p:txBody>
          <a:bodyPr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2895601" y="5656761"/>
            <a:ext cx="10919474" cy="513261"/>
          </a:xfrm>
        </p:spPr>
        <p:txBody>
          <a:bodyPr rtlCol="0">
            <a:normAutofit/>
          </a:bodyPr>
          <a:lstStyle>
            <a:lvl1pPr marL="0" indent="0">
              <a:buNone/>
              <a:defRPr lang="en-US" sz="21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2432" y="6525986"/>
            <a:ext cx="13238489" cy="2514600"/>
          </a:xfrm>
        </p:spPr>
        <p:txBody>
          <a:bodyPr anchor="ctr">
            <a:normAutofit/>
          </a:bodyPr>
          <a:lstStyle>
            <a:lvl1pPr marL="0" indent="0">
              <a:buNone/>
              <a:defRPr sz="27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0DE67-3EF5-4F13-BE47-6C516E09CE51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737FE538-4151-4800-AFF9-8D26981AE8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31" y="4686302"/>
            <a:ext cx="13238490" cy="2479770"/>
          </a:xfrm>
        </p:spPr>
        <p:txBody>
          <a:bodyPr anchor="b"/>
          <a:lstStyle>
            <a:lvl1pPr algn="l">
              <a:defRPr sz="6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32" y="7166072"/>
            <a:ext cx="13238489" cy="1290600"/>
          </a:xfrm>
        </p:spPr>
        <p:txBody>
          <a:bodyPr/>
          <a:lstStyle>
            <a:lvl1pPr marL="0" indent="0" algn="l">
              <a:buNone/>
              <a:defRPr sz="3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09032-0F46-4E39-95CE-00E53D43AFC8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C51330-891C-45CE-8E9F-555E715D6F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5589588" y="3200400"/>
            <a:ext cx="0" cy="59436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0442575" y="3200400"/>
            <a:ext cx="0" cy="594995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9421" y="2971800"/>
            <a:ext cx="4420299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978695" y="4000500"/>
            <a:ext cx="4391025" cy="5384007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5489" y="2971800"/>
            <a:ext cx="4404362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5809659" y="4000500"/>
            <a:ext cx="4420191" cy="5384007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687051" y="2971800"/>
            <a:ext cx="4398170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10687051" y="4000500"/>
            <a:ext cx="4398170" cy="5384007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677AF-4F33-49EA-AEA6-80BCE62F4EA7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fld id="{173B7C3D-4C1B-444C-B428-8E2F600986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5589588" y="3200400"/>
            <a:ext cx="0" cy="59436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0442575" y="3200400"/>
            <a:ext cx="0" cy="594995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8695" y="6376424"/>
            <a:ext cx="4410075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78695" y="3314700"/>
            <a:ext cx="4410075" cy="2286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978695" y="7240817"/>
            <a:ext cx="4410075" cy="988784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34063" y="6376424"/>
            <a:ext cx="4395788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5834062" y="3314700"/>
            <a:ext cx="4395788" cy="2286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5832033" y="7240816"/>
            <a:ext cx="4401609" cy="988784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687051" y="6376424"/>
            <a:ext cx="4398170" cy="864393"/>
          </a:xfrm>
        </p:spPr>
        <p:txBody>
          <a:bodyPr anchor="b">
            <a:noAutofit/>
          </a:bodyPr>
          <a:lstStyle>
            <a:lvl1pPr marL="0" indent="0">
              <a:buNone/>
              <a:defRPr sz="36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0687049" y="3314700"/>
            <a:ext cx="4398170" cy="2286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10686863" y="7240813"/>
            <a:ext cx="4403996" cy="988784"/>
          </a:xfrm>
        </p:spPr>
        <p:txBody>
          <a:bodyPr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5EA0FB-8F8B-43F5-A8D2-FF4A945BED03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fld id="{D051361E-0725-4CD3-8821-0B07573553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94092-56BF-4E07-AD7C-EA4FA5FB1094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732E9A-46D1-4DBE-A8A7-663F725C48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456319" y="645320"/>
            <a:ext cx="2628902" cy="8739188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8695" y="1331121"/>
            <a:ext cx="11134724" cy="80533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3B50F-C1D4-460C-A59A-FDBBA064CF4E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EBC591-C2DB-4D53-B52B-FF041FFDAC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20"/>
          <a:srcRect l="3613"/>
          <a:stretch>
            <a:fillRect/>
          </a:stretch>
        </p:blipFill>
        <p:spPr bwMode="auto">
          <a:xfrm>
            <a:off x="0" y="4005263"/>
            <a:ext cx="6054725" cy="628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6"/>
          <p:cNvPicPr>
            <a:picLocks noChangeAspect="1" noChangeArrowheads="1"/>
          </p:cNvPicPr>
          <p:nvPr/>
        </p:nvPicPr>
        <p:blipFill>
          <a:blip r:embed="rId21"/>
          <a:srcRect l="35640"/>
          <a:stretch>
            <a:fillRect/>
          </a:stretch>
        </p:blipFill>
        <p:spPr bwMode="auto">
          <a:xfrm>
            <a:off x="0" y="4338638"/>
            <a:ext cx="2282825" cy="354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Oval 15"/>
          <p:cNvSpPr/>
          <p:nvPr/>
        </p:nvSpPr>
        <p:spPr>
          <a:xfrm>
            <a:off x="12913518" y="2514600"/>
            <a:ext cx="4229100" cy="42291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031" name="Picture 8"/>
          <p:cNvPicPr>
            <a:picLocks noChangeAspect="1" noChangeArrowheads="1"/>
          </p:cNvPicPr>
          <p:nvPr/>
        </p:nvPicPr>
        <p:blipFill>
          <a:blip r:embed="rId22"/>
          <a:srcRect t="28813"/>
          <a:stretch>
            <a:fillRect/>
          </a:stretch>
        </p:blipFill>
        <p:spPr bwMode="auto">
          <a:xfrm>
            <a:off x="11999913" y="0"/>
            <a:ext cx="2405062" cy="171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9"/>
          <p:cNvPicPr>
            <a:picLocks noChangeAspect="1" noChangeArrowheads="1"/>
          </p:cNvPicPr>
          <p:nvPr/>
        </p:nvPicPr>
        <p:blipFill>
          <a:blip r:embed="rId23"/>
          <a:srcRect b="23320"/>
          <a:stretch>
            <a:fillRect/>
          </a:stretch>
        </p:blipFill>
        <p:spPr bwMode="auto">
          <a:xfrm>
            <a:off x="12909550" y="9144000"/>
            <a:ext cx="14890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15655925" y="0"/>
            <a:ext cx="1028700" cy="1714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34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968375" y="679450"/>
            <a:ext cx="14108113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5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55763" y="3079750"/>
            <a:ext cx="13419137" cy="629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5233650" y="2686050"/>
            <a:ext cx="1485900" cy="457200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5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79B5E40-8FE3-4C76-9187-56B408DCC66D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13427868" y="4837907"/>
            <a:ext cx="5789613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50" b="0" i="0">
                <a:solidFill>
                  <a:schemeClr val="tx1">
                    <a:tint val="75000"/>
                    <a:alpha val="6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5528925" y="442913"/>
            <a:ext cx="1257300" cy="11525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4200">
                <a:solidFill>
                  <a:srgbClr val="FFFFFF"/>
                </a:solidFill>
              </a:defRPr>
            </a:lvl1pPr>
          </a:lstStyle>
          <a:p>
            <a:fld id="{99C87519-F424-45BE-ACAF-5A93C76484B4}" type="slidenum">
              <a:rPr lang="en-US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41" r:id="rId12"/>
    <p:sldLayoutId id="2147483838" r:id="rId13"/>
    <p:sldLayoutId id="2147483842" r:id="rId14"/>
    <p:sldLayoutId id="2147483843" r:id="rId15"/>
    <p:sldLayoutId id="2147483839" r:id="rId16"/>
    <p:sldLayoutId id="2147483840" r:id="rId17"/>
  </p:sldLayoutIdLst>
  <p:txStyles>
    <p:titleStyle>
      <a:lvl1pPr algn="l" defTabSz="685800" rtl="0" eaLnBrk="0" fontAlgn="base" hangingPunct="0">
        <a:spcBef>
          <a:spcPct val="0"/>
        </a:spcBef>
        <a:spcAft>
          <a:spcPct val="0"/>
        </a:spcAft>
        <a:defRPr sz="6300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Century Gothic" panose="020B0502020202020204" pitchFamily="34" charset="0"/>
        </a:defRPr>
      </a:lvl2pPr>
      <a:lvl3pPr algn="l" defTabSz="685800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Century Gothic" panose="020B0502020202020204" pitchFamily="34" charset="0"/>
        </a:defRPr>
      </a:lvl3pPr>
      <a:lvl4pPr algn="l" defTabSz="685800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Century Gothic" panose="020B0502020202020204" pitchFamily="34" charset="0"/>
        </a:defRPr>
      </a:lvl4pPr>
      <a:lvl5pPr algn="l" defTabSz="685800" rtl="0" eaLnBrk="0" fontAlgn="base" hangingPunct="0">
        <a:spcBef>
          <a:spcPct val="0"/>
        </a:spcBef>
        <a:spcAft>
          <a:spcPct val="0"/>
        </a:spcAft>
        <a:defRPr sz="6300">
          <a:solidFill>
            <a:schemeClr val="tx2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514350" indent="-514350" algn="l" defTabSz="685800" rtl="0" eaLnBrk="0" fontAlgn="base" hangingPunct="0">
        <a:spcBef>
          <a:spcPts val="15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  <a:lvl2pPr marL="1114425" indent="-428625" algn="l" defTabSz="685800" rtl="0" eaLnBrk="0" fontAlgn="base" hangingPunct="0">
        <a:spcBef>
          <a:spcPts val="15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2700" kern="1200">
          <a:solidFill>
            <a:schemeClr val="tx1"/>
          </a:solidFill>
          <a:latin typeface="+mj-lt"/>
          <a:ea typeface="+mj-ea"/>
          <a:cs typeface="+mj-cs"/>
        </a:defRPr>
      </a:lvl2pPr>
      <a:lvl3pPr marL="1714500" indent="-342900" algn="l" defTabSz="685800" rtl="0" eaLnBrk="0" fontAlgn="base" hangingPunct="0">
        <a:spcBef>
          <a:spcPts val="15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2400" kern="1200">
          <a:solidFill>
            <a:schemeClr val="tx1"/>
          </a:solidFill>
          <a:latin typeface="+mj-lt"/>
          <a:ea typeface="+mj-ea"/>
          <a:cs typeface="+mj-cs"/>
        </a:defRPr>
      </a:lvl3pPr>
      <a:lvl4pPr marL="2400300" indent="-342900" algn="l" defTabSz="685800" rtl="0" eaLnBrk="0" fontAlgn="base" hangingPunct="0">
        <a:spcBef>
          <a:spcPts val="15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2100" kern="1200">
          <a:solidFill>
            <a:schemeClr val="tx1"/>
          </a:solidFill>
          <a:latin typeface="+mj-lt"/>
          <a:ea typeface="+mj-ea"/>
          <a:cs typeface="+mj-cs"/>
        </a:defRPr>
      </a:lvl4pPr>
      <a:lvl5pPr marL="3086100" indent="-342900" algn="l" defTabSz="685800" rtl="0" eaLnBrk="0" fontAlgn="base" hangingPunct="0">
        <a:spcBef>
          <a:spcPts val="1500"/>
        </a:spcBef>
        <a:spcAft>
          <a:spcPct val="0"/>
        </a:spcAft>
        <a:buClr>
          <a:srgbClr val="8AD0D6"/>
        </a:buClr>
        <a:buSzPct val="80000"/>
        <a:buFont typeface="Wingdings 3" pitchFamily="18" charset="2"/>
        <a:buChar char=""/>
        <a:defRPr sz="2100" kern="1200">
          <a:solidFill>
            <a:schemeClr val="tx1"/>
          </a:solidFill>
          <a:latin typeface="+mj-lt"/>
          <a:ea typeface="+mj-ea"/>
          <a:cs typeface="+mj-cs"/>
        </a:defRPr>
      </a:lvl5pPr>
      <a:lvl6pPr marL="37590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44577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51435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5829300" indent="-342900" algn="l" defTabSz="685800" rtl="0" eaLnBrk="1" latinLnBrk="0" hangingPunct="1">
        <a:spcBef>
          <a:spcPts val="15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1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6858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1.jpe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4.png"/><Relationship Id="rId26" Type="http://schemas.openxmlformats.org/officeDocument/2006/relationships/image" Target="../media/image52.png"/><Relationship Id="rId3" Type="http://schemas.openxmlformats.org/officeDocument/2006/relationships/image" Target="../media/image10.png"/><Relationship Id="rId21" Type="http://schemas.openxmlformats.org/officeDocument/2006/relationships/image" Target="../media/image47.png"/><Relationship Id="rId17" Type="http://schemas.openxmlformats.org/officeDocument/2006/relationships/image" Target="../media/image43.png"/><Relationship Id="rId25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24" Type="http://schemas.openxmlformats.org/officeDocument/2006/relationships/image" Target="../media/image50.png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19" Type="http://schemas.openxmlformats.org/officeDocument/2006/relationships/image" Target="../media/image45.png"/><Relationship Id="rId4" Type="http://schemas.openxmlformats.org/officeDocument/2006/relationships/image" Target="../media/image40.png"/><Relationship Id="rId14" Type="http://schemas.openxmlformats.org/officeDocument/2006/relationships/image" Target="../media/image89.svg"/><Relationship Id="rId22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26" Type="http://schemas.openxmlformats.org/officeDocument/2006/relationships/image" Target="../media/image78.png"/><Relationship Id="rId3" Type="http://schemas.openxmlformats.org/officeDocument/2006/relationships/image" Target="../media/image55.png"/><Relationship Id="rId21" Type="http://schemas.openxmlformats.org/officeDocument/2006/relationships/image" Target="../media/image73.png"/><Relationship Id="rId34" Type="http://schemas.openxmlformats.org/officeDocument/2006/relationships/image" Target="../media/image86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5" Type="http://schemas.openxmlformats.org/officeDocument/2006/relationships/image" Target="../media/image77.png"/><Relationship Id="rId33" Type="http://schemas.openxmlformats.org/officeDocument/2006/relationships/image" Target="../media/image85.png"/><Relationship Id="rId2" Type="http://schemas.openxmlformats.org/officeDocument/2006/relationships/image" Target="../media/image54.png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29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32" Type="http://schemas.openxmlformats.org/officeDocument/2006/relationships/image" Target="../media/image84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28" Type="http://schemas.openxmlformats.org/officeDocument/2006/relationships/image" Target="../media/image80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31" Type="http://schemas.openxmlformats.org/officeDocument/2006/relationships/image" Target="../media/image83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Relationship Id="rId27" Type="http://schemas.openxmlformats.org/officeDocument/2006/relationships/image" Target="../media/image79.png"/><Relationship Id="rId30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8.png"/><Relationship Id="rId7" Type="http://schemas.openxmlformats.org/officeDocument/2006/relationships/image" Target="../media/image91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0" Type="http://schemas.openxmlformats.org/officeDocument/2006/relationships/image" Target="../media/image94.png"/><Relationship Id="rId4" Type="http://schemas.openxmlformats.org/officeDocument/2006/relationships/image" Target="../media/image10.png"/><Relationship Id="rId9" Type="http://schemas.openxmlformats.org/officeDocument/2006/relationships/image" Target="../media/image9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9.png"/><Relationship Id="rId7" Type="http://schemas.openxmlformats.org/officeDocument/2006/relationships/image" Target="../media/image100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11" Type="http://schemas.openxmlformats.org/officeDocument/2006/relationships/image" Target="../media/image104.png"/><Relationship Id="rId5" Type="http://schemas.openxmlformats.org/officeDocument/2006/relationships/image" Target="../media/image106.png"/><Relationship Id="rId10" Type="http://schemas.openxmlformats.org/officeDocument/2006/relationships/image" Target="../media/image103.png"/><Relationship Id="rId4" Type="http://schemas.openxmlformats.org/officeDocument/2006/relationships/image" Target="../media/image105.png"/><Relationship Id="rId9" Type="http://schemas.openxmlformats.org/officeDocument/2006/relationships/image" Target="../media/image10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2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117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16.jpeg"/><Relationship Id="rId4" Type="http://schemas.openxmlformats.org/officeDocument/2006/relationships/image" Target="../media/image1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5" Type="http://schemas.openxmlformats.org/officeDocument/2006/relationships/image" Target="../media/image119.jpeg"/><Relationship Id="rId10" Type="http://schemas.openxmlformats.org/officeDocument/2006/relationships/image" Target="../media/image121.png"/><Relationship Id="rId4" Type="http://schemas.openxmlformats.org/officeDocument/2006/relationships/image" Target="../media/image118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1" descr="Story pin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27000"/>
            <a:ext cx="18692813" cy="1051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2106613"/>
            <a:ext cx="18162588" cy="1568450"/>
          </a:xfrm>
          <a:prstGeom prst="rect">
            <a:avLst/>
          </a:prstGeom>
          <a:solidFill>
            <a:schemeClr val="tx1"/>
          </a:solidFill>
        </p:spPr>
        <p:txBody>
          <a:bodyPr lIns="182880" tIns="91440" rIns="182880" bIns="9144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0" b="1" dirty="0">
                <a:solidFill>
                  <a:srgbClr val="FFC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GAK PERLU BANYAK USAHA?</a:t>
            </a:r>
            <a:endParaRPr lang="en-US" sz="88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2"/>
          <p:cNvSpPr txBox="1"/>
          <p:nvPr/>
        </p:nvSpPr>
        <p:spPr>
          <a:xfrm>
            <a:off x="186622" y="484379"/>
            <a:ext cx="9721080" cy="1323439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8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Google Sans Text"/>
                <a:cs typeface="Arial" panose="020B0604020202020204" pitchFamily="34" charset="0"/>
                <a:sym typeface="+mn-ea"/>
              </a:rPr>
              <a:t>DUIT GAMPANG</a:t>
            </a:r>
            <a:r>
              <a:rPr lang="en-US" sz="8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Google Sans Text"/>
                <a:cs typeface="Arial" panose="020B0604020202020204" pitchFamily="34" charset="0"/>
                <a:sym typeface="+mn-ea"/>
              </a:rPr>
              <a:t>?</a:t>
            </a:r>
            <a:r>
              <a:rPr sz="8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Google Sans Text"/>
                <a:cs typeface="Arial" panose="020B0604020202020204" pitchFamily="34" charset="0"/>
                <a:sym typeface="+mn-ea"/>
              </a:rPr>
              <a:t> </a:t>
            </a:r>
            <a:endParaRPr lang="en-US" sz="8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Google Sans Text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6467012" y="3840372"/>
            <a:ext cx="11678010" cy="1323439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8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Google Sans Text"/>
                <a:cs typeface="Arial" panose="020B0604020202020204" pitchFamily="34" charset="0"/>
                <a:sym typeface="+mn-ea"/>
              </a:rPr>
              <a:t>NGALIR TIAP BULAN?</a:t>
            </a:r>
            <a:r>
              <a:rPr sz="8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Google Sans Text"/>
                <a:cs typeface="Arial" panose="020B0604020202020204" pitchFamily="34" charset="0"/>
                <a:sym typeface="+mn-ea"/>
              </a:rPr>
              <a:t> </a:t>
            </a:r>
            <a:endParaRPr lang="en-US" sz="8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  <a:ea typeface="Google Sans Text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2600" y="6991350"/>
            <a:ext cx="14203363" cy="1570038"/>
          </a:xfrm>
          <a:prstGeom prst="rect">
            <a:avLst/>
          </a:prstGeom>
          <a:noFill/>
        </p:spPr>
        <p:txBody>
          <a:bodyPr lIns="182880" tIns="91440" rIns="182880" bIns="9144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0" b="1" dirty="0">
                <a:solidFill>
                  <a:srgbClr val="FFC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EMANG ADA?</a:t>
            </a:r>
            <a:endParaRPr lang="en-US" sz="88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10388" y="3151188"/>
            <a:ext cx="11449050" cy="2522537"/>
          </a:xfrm>
          <a:prstGeom prst="rect">
            <a:avLst/>
          </a:prstGeom>
          <a:solidFill>
            <a:schemeClr val="tx1"/>
          </a:solidFill>
        </p:spPr>
        <p:txBody>
          <a:bodyPr lIns="182880" tIns="91440" rIns="182880" bIns="9144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b="1" dirty="0" err="1">
                <a:solidFill>
                  <a:srgbClr val="FFC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di</a:t>
            </a:r>
            <a:r>
              <a:rPr lang="en-US" sz="8000" b="1" dirty="0">
                <a:solidFill>
                  <a:srgbClr val="FFC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id-ID" sz="8000" b="1" dirty="0">
                <a:solidFill>
                  <a:srgbClr val="FFC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SATU JALAN SUKSES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72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WWW.SUKSES58.COM  </a:t>
            </a:r>
            <a:endParaRPr lang="en-US" sz="72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Box 2"/>
          <p:cNvSpPr txBox="1"/>
          <p:nvPr/>
        </p:nvSpPr>
        <p:spPr>
          <a:xfrm>
            <a:off x="7199784" y="446331"/>
            <a:ext cx="10153128" cy="1323439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8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Google Sans Text"/>
                <a:cs typeface="Arial" panose="020B0604020202020204" pitchFamily="34" charset="0"/>
                <a:sym typeface="+mn-ea"/>
              </a:rPr>
              <a:t>ADA DONGS……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56563" y="6661150"/>
            <a:ext cx="9158287" cy="1323975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8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Google Sans Text"/>
                <a:cs typeface="Arial" panose="020B0604020202020204" pitchFamily="34" charset="0"/>
                <a:sym typeface="+mn-ea"/>
              </a:rPr>
              <a:t>SOLUSINYA!!!!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/>
          <a:srcRect t="9235" b="34065"/>
          <a:stretch>
            <a:fillRect/>
          </a:stretch>
        </p:blipFill>
        <p:spPr bwMode="auto">
          <a:xfrm>
            <a:off x="719138" y="174625"/>
            <a:ext cx="6696075" cy="870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Story pin image"/>
          <p:cNvPicPr>
            <a:picLocks noChangeAspect="1" noChangeArrowheads="1"/>
          </p:cNvPicPr>
          <p:nvPr/>
        </p:nvPicPr>
        <p:blipFill>
          <a:blip r:embed="rId3"/>
          <a:srcRect l="8015" t="16205" r="15387"/>
          <a:stretch>
            <a:fillRect/>
          </a:stretch>
        </p:blipFill>
        <p:spPr bwMode="auto">
          <a:xfrm>
            <a:off x="-144463" y="5430838"/>
            <a:ext cx="6192838" cy="510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8080"/>
            </a:gs>
            <a:gs pos="100000">
              <a:srgbClr val="054949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 rot="5400000">
            <a:off x="4724401" y="5307012"/>
            <a:ext cx="11512550" cy="733425"/>
            <a:chOff x="0" y="0"/>
            <a:chExt cx="15350871" cy="978662"/>
          </a:xfrm>
        </p:grpSpPr>
        <p:sp>
          <p:nvSpPr>
            <p:cNvPr id="8204" name="Freeform 3"/>
            <p:cNvSpPr>
              <a:spLocks/>
            </p:cNvSpPr>
            <p:nvPr/>
          </p:nvSpPr>
          <p:spPr bwMode="auto">
            <a:xfrm>
              <a:off x="0" y="0"/>
              <a:ext cx="15350871" cy="978662"/>
            </a:xfrm>
            <a:custGeom>
              <a:avLst/>
              <a:gdLst>
                <a:gd name="T0" fmla="*/ 0 w 15350871"/>
                <a:gd name="T1" fmla="*/ 0 h 978662"/>
                <a:gd name="T2" fmla="*/ 15350871 w 15350871"/>
                <a:gd name="T3" fmla="*/ 0 h 978662"/>
                <a:gd name="T4" fmla="*/ 15350871 w 15350871"/>
                <a:gd name="T5" fmla="*/ 978662 h 978662"/>
                <a:gd name="T6" fmla="*/ 0 w 15350871"/>
                <a:gd name="T7" fmla="*/ 978662 h 978662"/>
                <a:gd name="T8" fmla="*/ 0 w 15350871"/>
                <a:gd name="T9" fmla="*/ 0 h 9786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350871" h="978662">
                  <a:moveTo>
                    <a:pt x="0" y="0"/>
                  </a:moveTo>
                  <a:lnTo>
                    <a:pt x="15350871" y="0"/>
                  </a:lnTo>
                  <a:lnTo>
                    <a:pt x="15350871" y="978662"/>
                  </a:lnTo>
                  <a:lnTo>
                    <a:pt x="0" y="978662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2">
                <a:alphaModFix amt="11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8195" name="Group 4"/>
          <p:cNvGrpSpPr>
            <a:grpSpLocks/>
          </p:cNvGrpSpPr>
          <p:nvPr/>
        </p:nvGrpSpPr>
        <p:grpSpPr bwMode="auto">
          <a:xfrm>
            <a:off x="13400088" y="449263"/>
            <a:ext cx="5072062" cy="9837737"/>
            <a:chOff x="688272" y="0"/>
            <a:chExt cx="7514844" cy="12630023"/>
          </a:xfrm>
        </p:grpSpPr>
        <p:sp>
          <p:nvSpPr>
            <p:cNvPr id="8203" name="Freeform 5"/>
            <p:cNvSpPr>
              <a:spLocks/>
            </p:cNvSpPr>
            <p:nvPr/>
          </p:nvSpPr>
          <p:spPr bwMode="auto">
            <a:xfrm>
              <a:off x="688272" y="0"/>
              <a:ext cx="7514844" cy="12630023"/>
            </a:xfrm>
            <a:custGeom>
              <a:avLst/>
              <a:gdLst>
                <a:gd name="T0" fmla="*/ 0 w 7514844"/>
                <a:gd name="T1" fmla="*/ 0 h 12630023"/>
                <a:gd name="T2" fmla="*/ 7514844 w 7514844"/>
                <a:gd name="T3" fmla="*/ 0 h 12630023"/>
                <a:gd name="T4" fmla="*/ 7514844 w 7514844"/>
                <a:gd name="T5" fmla="*/ 12630023 h 12630023"/>
                <a:gd name="T6" fmla="*/ 0 w 7514844"/>
                <a:gd name="T7" fmla="*/ 12630023 h 12630023"/>
                <a:gd name="T8" fmla="*/ 0 w 7514844"/>
                <a:gd name="T9" fmla="*/ 0 h 126300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14844" h="12630023">
                  <a:moveTo>
                    <a:pt x="0" y="0"/>
                  </a:moveTo>
                  <a:lnTo>
                    <a:pt x="7514844" y="0"/>
                  </a:lnTo>
                  <a:lnTo>
                    <a:pt x="7514844" y="12630023"/>
                  </a:lnTo>
                  <a:lnTo>
                    <a:pt x="0" y="12630023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1357313" y="7500938"/>
            <a:ext cx="12184062" cy="205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 hangingPunct="1">
              <a:lnSpc>
                <a:spcPts val="7975"/>
              </a:lnSpc>
            </a:pPr>
            <a:r>
              <a:rPr lang="en-US" altLang="en-US" sz="5800" b="1">
                <a:solidFill>
                  <a:srgbClr val="FFC000"/>
                </a:solidFill>
                <a:latin typeface="Montserrat Bold" charset="0"/>
                <a:ea typeface="Montserrat Bold" charset="0"/>
                <a:cs typeface="Montserrat Bold" charset="0"/>
                <a:sym typeface="Montserrat Bold" charset="0"/>
              </a:rPr>
              <a:t>MAUKAH ANDA MENDAPATKANNYA ???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428625" y="857250"/>
            <a:ext cx="13287375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1" hangingPunct="1">
              <a:lnSpc>
                <a:spcPts val="3363"/>
              </a:lnSpc>
            </a:pPr>
            <a:r>
              <a:rPr lang="en-US" altLang="en-US" sz="480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Bapak/Ibu, bayangkan jika setiap hari Anda bisa</a:t>
            </a:r>
            <a:r>
              <a:rPr lang="id-ID" altLang="en-US" sz="4800">
                <a:solidFill>
                  <a:srgbClr val="FFFF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:</a:t>
            </a:r>
            <a:endParaRPr lang="en-US" altLang="en-US" sz="4800">
              <a:solidFill>
                <a:srgbClr val="FFFF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algn="ctr" eaLnBrk="1" hangingPunct="1">
              <a:lnSpc>
                <a:spcPts val="3363"/>
              </a:lnSpc>
            </a:pPr>
            <a:endParaRPr lang="en-US" altLang="en-US" sz="3600">
              <a:solidFill>
                <a:srgbClr val="FFFF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1143000" y="2214563"/>
            <a:ext cx="11530013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 eaLnBrk="1" hangingPunct="1">
              <a:lnSpc>
                <a:spcPts val="3363"/>
              </a:lnSpc>
            </a:pPr>
            <a:r>
              <a:rPr lang="id-ID" altLang="en-US" sz="3800" b="1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PUNYA UANG UNTUK </a:t>
            </a:r>
            <a:r>
              <a:rPr lang="id-ID" altLang="en-US" sz="380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Biaya hidup untuk memenuhi kebutuhan sehari hari</a:t>
            </a:r>
            <a:endParaRPr lang="en-US" altLang="en-US" sz="380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algn="just" eaLnBrk="1" hangingPunct="1">
              <a:lnSpc>
                <a:spcPts val="3363"/>
              </a:lnSpc>
            </a:pPr>
            <a:endParaRPr lang="en-US" altLang="en-US" sz="360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1143000" y="3643313"/>
            <a:ext cx="12644438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 eaLnBrk="1" hangingPunct="1">
              <a:lnSpc>
                <a:spcPts val="3363"/>
              </a:lnSpc>
            </a:pPr>
            <a:r>
              <a:rPr lang="id-ID" altLang="en-US" sz="3800" b="1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PUNYA UANG UNTUK </a:t>
            </a:r>
            <a:r>
              <a:rPr lang="id-ID" altLang="en-US" sz="380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Biaya Sekolah Anak</a:t>
            </a:r>
          </a:p>
          <a:p>
            <a:pPr algn="just" eaLnBrk="1" hangingPunct="1">
              <a:lnSpc>
                <a:spcPts val="3363"/>
              </a:lnSpc>
            </a:pPr>
            <a:endParaRPr lang="en-US" altLang="en-US" sz="360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1071563" y="4643438"/>
            <a:ext cx="12644437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 eaLnBrk="1" hangingPunct="1">
              <a:lnSpc>
                <a:spcPts val="3363"/>
              </a:lnSpc>
            </a:pPr>
            <a:r>
              <a:rPr lang="id-ID" altLang="en-US" sz="3800" b="1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PUNYA UANG UNTUK Liburan Keluarga </a:t>
            </a:r>
            <a:endParaRPr lang="en-US" altLang="en-US" sz="380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algn="just" eaLnBrk="1" hangingPunct="1">
              <a:lnSpc>
                <a:spcPts val="3363"/>
              </a:lnSpc>
            </a:pPr>
            <a:endParaRPr lang="en-US" altLang="en-US" sz="360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1143000" y="5429250"/>
            <a:ext cx="1264443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 eaLnBrk="1" hangingPunct="1">
              <a:lnSpc>
                <a:spcPts val="3363"/>
              </a:lnSpc>
            </a:pPr>
            <a:r>
              <a:rPr lang="id-ID" altLang="en-US" sz="3800" b="1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PUNYA UANG UNTUK Tabungan Masa Tua {Pensiun} </a:t>
            </a:r>
            <a:r>
              <a:rPr lang="id-ID" altLang="en-US" sz="3800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</a:t>
            </a:r>
            <a:endParaRPr lang="en-US" altLang="en-US" sz="380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algn="just" eaLnBrk="1" hangingPunct="1">
              <a:lnSpc>
                <a:spcPts val="3363"/>
              </a:lnSpc>
            </a:pPr>
            <a:endParaRPr lang="en-US" altLang="en-US" sz="360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1143000" y="6143625"/>
            <a:ext cx="12644438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just" eaLnBrk="1" hangingPunct="1">
              <a:lnSpc>
                <a:spcPts val="3363"/>
              </a:lnSpc>
            </a:pPr>
            <a:r>
              <a:rPr lang="id-ID" altLang="en-US" sz="3800" b="1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PUNYA UANG</a:t>
            </a:r>
            <a:r>
              <a:rPr lang="en-US" altLang="en-US" sz="3800" b="1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</a:t>
            </a:r>
            <a:r>
              <a:rPr lang="id-ID" altLang="en-US" sz="3800" b="1">
                <a:solidFill>
                  <a:srgbClr val="FFFF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UNTUK Warisan orang yang kita Sayangi </a:t>
            </a:r>
            <a:endParaRPr lang="en-US" altLang="en-US" sz="380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algn="just" eaLnBrk="1" hangingPunct="1">
              <a:lnSpc>
                <a:spcPts val="3363"/>
              </a:lnSpc>
            </a:pPr>
            <a:endParaRPr lang="en-US" altLang="en-US" sz="3600">
              <a:solidFill>
                <a:srgbClr val="FFFFFF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allAtOnce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This may contain: a group of people standing in front of a green truck with mountains in th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4900" y="3209925"/>
            <a:ext cx="2952750" cy="369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1651000" y="6607175"/>
            <a:ext cx="14986000" cy="280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36550" lvl="1" indent="-168275" algn="just" eaLnBrk="1" hangingPunct="1"/>
            <a:r>
              <a:rPr lang="en-US" altLang="en-US" sz="3600" b="1">
                <a:latin typeface="Arial" pitchFamily="34" charset="0"/>
                <a:cs typeface="Arial" pitchFamily="34" charset="0"/>
                <a:sym typeface="Arial" pitchFamily="34" charset="0"/>
              </a:rPr>
              <a:t>  Kalo punya penghasilan tambahan hingga Rp. 30.000.000 (Tiga Puluh Juta   Rupiah)</a:t>
            </a:r>
            <a:r>
              <a:rPr lang="id-ID" altLang="en-US" sz="3600" b="1">
                <a:latin typeface="Arial" pitchFamily="34" charset="0"/>
                <a:cs typeface="Arial" pitchFamily="34" charset="0"/>
                <a:sym typeface="Arial" pitchFamily="34" charset="0"/>
              </a:rPr>
              <a:t> </a:t>
            </a:r>
            <a:r>
              <a:rPr lang="en-US" altLang="en-US" sz="3600" b="1">
                <a:latin typeface="Arial" pitchFamily="34" charset="0"/>
                <a:cs typeface="Arial" pitchFamily="34" charset="0"/>
                <a:sym typeface="Arial" pitchFamily="34" charset="0"/>
              </a:rPr>
              <a:t>perbulan  dan bisa diwariskan ke Putra dan Putri Anda.</a:t>
            </a:r>
          </a:p>
        </p:txBody>
      </p:sp>
      <p:sp>
        <p:nvSpPr>
          <p:cNvPr id="3" name="TextBox 8"/>
          <p:cNvSpPr txBox="1"/>
          <p:nvPr/>
        </p:nvSpPr>
        <p:spPr>
          <a:xfrm>
            <a:off x="790575" y="750888"/>
            <a:ext cx="13754100" cy="1655762"/>
          </a:xfrm>
          <a:prstGeom prst="rect">
            <a:avLst/>
          </a:prstGeom>
        </p:spPr>
        <p:txBody>
          <a:bodyPr lIns="0" tIns="0" rIns="0" bIns="0"/>
          <a:lstStyle/>
          <a:p>
            <a:pPr algn="ctr" eaLnBrk="1" fontAlgn="auto" hangingPunct="1">
              <a:lnSpc>
                <a:spcPts val="798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50" b="1" dirty="0">
                <a:latin typeface="Arial" panose="020B0604020202020204" pitchFamily="34" charset="0"/>
                <a:ea typeface="Montserrat Bold" panose="00000800000000000000"/>
                <a:cs typeface="Arial" panose="020B0604020202020204" pitchFamily="34" charset="0"/>
                <a:sym typeface="Montserrat Bold" panose="00000800000000000000"/>
              </a:rPr>
              <a:t>YAKIN MASIH </a:t>
            </a:r>
            <a:r>
              <a:rPr lang="en-US" sz="6650" b="1" dirty="0" err="1">
                <a:latin typeface="Arial" panose="020B0604020202020204" pitchFamily="34" charset="0"/>
                <a:ea typeface="Montserrat Bold" panose="00000800000000000000"/>
                <a:cs typeface="Arial" panose="020B0604020202020204" pitchFamily="34" charset="0"/>
                <a:sym typeface="Montserrat Bold" panose="00000800000000000000"/>
              </a:rPr>
              <a:t>MIKIR?..atau</a:t>
            </a:r>
            <a:r>
              <a:rPr lang="en-US" sz="6650" b="1" dirty="0">
                <a:latin typeface="Arial" panose="020B0604020202020204" pitchFamily="34" charset="0"/>
                <a:ea typeface="Montserrat Bold" panose="00000800000000000000"/>
                <a:cs typeface="Arial" panose="020B0604020202020204" pitchFamily="34" charset="0"/>
                <a:sym typeface="Montserrat Bold" panose="00000800000000000000"/>
              </a:rPr>
              <a:t> belum MENYENANGKAN?.</a:t>
            </a:r>
          </a:p>
        </p:txBody>
      </p:sp>
      <p:sp>
        <p:nvSpPr>
          <p:cNvPr id="4" name="TextBox 8"/>
          <p:cNvSpPr txBox="1"/>
          <p:nvPr/>
        </p:nvSpPr>
        <p:spPr>
          <a:xfrm>
            <a:off x="2951163" y="3489325"/>
            <a:ext cx="8505825" cy="5540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ontserrat Bold" panose="00000800000000000000"/>
                <a:cs typeface="Arial" panose="020B0604020202020204" pitchFamily="34" charset="0"/>
                <a:sym typeface="Montserrat Bold" panose="00000800000000000000"/>
              </a:rPr>
              <a:t>MAU LIBURAN KELUARGA</a:t>
            </a:r>
          </a:p>
        </p:txBody>
      </p:sp>
      <p:sp>
        <p:nvSpPr>
          <p:cNvPr id="5" name="TextBox 8"/>
          <p:cNvSpPr txBox="1"/>
          <p:nvPr/>
        </p:nvSpPr>
        <p:spPr>
          <a:xfrm>
            <a:off x="5327650" y="8726488"/>
            <a:ext cx="13123863" cy="96361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798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ontserrat Bold" panose="00000800000000000000"/>
                <a:cs typeface="Arial" panose="020B0604020202020204" pitchFamily="34" charset="0"/>
                <a:sym typeface="Montserrat Bold" panose="00000800000000000000"/>
              </a:rPr>
              <a:t>Pasti</a:t>
            </a:r>
            <a:r>
              <a:rPr lang="en-US" sz="66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ontserrat Bold" panose="00000800000000000000"/>
                <a:cs typeface="Arial" panose="020B0604020202020204" pitchFamily="34" charset="0"/>
                <a:sym typeface="Montserrat Bold" panose="00000800000000000000"/>
              </a:rPr>
              <a:t> Mau Dong?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2825" y="4479925"/>
            <a:ext cx="619283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ontserrat Bold" panose="00000800000000000000"/>
                <a:cs typeface="Arial" panose="020B0604020202020204" pitchFamily="34" charset="0"/>
                <a:sym typeface="Montserrat Bold" panose="00000800000000000000"/>
              </a:rPr>
              <a:t>DESTINASI SUDAH ADA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48150" y="5561013"/>
            <a:ext cx="9144000" cy="12017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ontserrat Bold" panose="00000800000000000000"/>
                <a:cs typeface="Arial" panose="020B0604020202020204" pitchFamily="34" charset="0"/>
                <a:sym typeface="Montserrat Bold" panose="00000800000000000000"/>
              </a:rPr>
              <a:t>TAPI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ontserrat Bold" panose="00000800000000000000"/>
                <a:cs typeface="Arial" panose="020B0604020202020204" pitchFamily="34" charset="0"/>
                <a:sym typeface="Montserrat Bold" panose="00000800000000000000"/>
              </a:rPr>
              <a:t>CUMAN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ontserrat Bold" panose="00000800000000000000"/>
                <a:cs typeface="Arial" panose="020B0604020202020204" pitchFamily="34" charset="0"/>
                <a:sym typeface="Montserrat Bold" panose="00000800000000000000"/>
              </a:rPr>
              <a:t> NYUSUN PLANING DOANG ???</a:t>
            </a:r>
          </a:p>
        </p:txBody>
      </p:sp>
      <p:pic>
        <p:nvPicPr>
          <p:cNvPr id="26" name="Picture 25" descr="This may contain: a woman leaning on a yellow fence with the words peng gen, tapi gak punya du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268325" y="2616200"/>
            <a:ext cx="3948113" cy="395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Graphic 29" descr="Close with solid fil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00988" y="5086350"/>
            <a:ext cx="2041525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Graphic 31" descr="Close with solid fil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433425" y="3170238"/>
            <a:ext cx="3503613" cy="35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F28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7" descr="This may contain: a man sitting at a desk with his hands on his head in front of a ch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56" y="-285788"/>
            <a:ext cx="13376275" cy="1028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1030288" y="873125"/>
            <a:ext cx="12639675" cy="1641475"/>
          </a:xfrm>
          <a:prstGeom prst="roundRect">
            <a:avLst>
              <a:gd name="adj" fmla="val 3059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700" dirty="0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10244" name="TextBox 2"/>
          <p:cNvSpPr txBox="1">
            <a:spLocks noChangeArrowheads="1"/>
          </p:cNvSpPr>
          <p:nvPr/>
        </p:nvSpPr>
        <p:spPr bwMode="auto">
          <a:xfrm>
            <a:off x="2263775" y="1209675"/>
            <a:ext cx="105632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82880" tIns="91440" rIns="182880" bIns="91440">
            <a:spAutoFit/>
          </a:bodyPr>
          <a:lstStyle/>
          <a:p>
            <a:pPr defTabSz="685800" eaLnBrk="1" hangingPunct="1"/>
            <a:r>
              <a:rPr lang="en-US" altLang="en-US" sz="5400" b="1">
                <a:latin typeface="Tahoma" pitchFamily="34" charset="0"/>
                <a:cs typeface="Tahoma" pitchFamily="34" charset="0"/>
              </a:rPr>
              <a:t>KONSEP KERJA DI </a:t>
            </a:r>
            <a:r>
              <a:rPr lang="id-ID" altLang="en-US" sz="5400" b="1">
                <a:latin typeface="Tahoma" pitchFamily="34" charset="0"/>
                <a:cs typeface="Tahoma" pitchFamily="34" charset="0"/>
              </a:rPr>
              <a:t>SUKSES58</a:t>
            </a:r>
            <a:endParaRPr lang="en-US" altLang="en-US" sz="5400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023225" y="6913563"/>
            <a:ext cx="1820863" cy="950912"/>
          </a:xfrm>
          <a:prstGeom prst="rect">
            <a:avLst/>
          </a:prstGeom>
          <a:noFill/>
          <a:ln>
            <a:noFill/>
          </a:ln>
        </p:spPr>
        <p:txBody>
          <a:bodyPr wrap="none"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5000" b="1" dirty="0">
                <a:solidFill>
                  <a:srgbClr val="42BE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PASIF</a:t>
            </a:r>
          </a:p>
        </p:txBody>
      </p:sp>
      <p:sp>
        <p:nvSpPr>
          <p:cNvPr id="7" name="TextBox 18"/>
          <p:cNvSpPr txBox="1">
            <a:spLocks noChangeArrowheads="1"/>
          </p:cNvSpPr>
          <p:nvPr/>
        </p:nvSpPr>
        <p:spPr bwMode="auto">
          <a:xfrm>
            <a:off x="2384476" y="4458806"/>
            <a:ext cx="1677768" cy="830996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4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KERJA</a:t>
            </a:r>
          </a:p>
        </p:txBody>
      </p:sp>
      <p:sp>
        <p:nvSpPr>
          <p:cNvPr id="8" name="TextBox 22"/>
          <p:cNvSpPr txBox="1">
            <a:spLocks noChangeArrowheads="1"/>
          </p:cNvSpPr>
          <p:nvPr/>
        </p:nvSpPr>
        <p:spPr bwMode="auto">
          <a:xfrm>
            <a:off x="3958315" y="6326599"/>
            <a:ext cx="1819986" cy="923330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48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ASET</a:t>
            </a:r>
          </a:p>
        </p:txBody>
      </p:sp>
      <p:sp>
        <p:nvSpPr>
          <p:cNvPr id="9" name="TextBox 18"/>
          <p:cNvSpPr txBox="1">
            <a:spLocks noChangeArrowheads="1"/>
          </p:cNvSpPr>
          <p:nvPr/>
        </p:nvSpPr>
        <p:spPr bwMode="auto">
          <a:xfrm>
            <a:off x="5568451" y="4458806"/>
            <a:ext cx="3511218" cy="830996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4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PENGHASILAN</a:t>
            </a:r>
          </a:p>
        </p:txBody>
      </p:sp>
      <p:sp>
        <p:nvSpPr>
          <p:cNvPr id="10" name="TextBox 18"/>
          <p:cNvSpPr txBox="1">
            <a:spLocks noChangeArrowheads="1"/>
          </p:cNvSpPr>
          <p:nvPr/>
        </p:nvSpPr>
        <p:spPr bwMode="auto">
          <a:xfrm>
            <a:off x="10591489" y="4438024"/>
            <a:ext cx="5586658" cy="830996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4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RENCANA MASA DEPAN</a:t>
            </a:r>
          </a:p>
        </p:txBody>
      </p:sp>
      <p:sp>
        <p:nvSpPr>
          <p:cNvPr id="11" name="TextBox 18"/>
          <p:cNvSpPr txBox="1">
            <a:spLocks noChangeArrowheads="1"/>
          </p:cNvSpPr>
          <p:nvPr/>
        </p:nvSpPr>
        <p:spPr bwMode="auto">
          <a:xfrm>
            <a:off x="1084126" y="6372766"/>
            <a:ext cx="1677768" cy="830996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4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KERJA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7015431" y="6372766"/>
            <a:ext cx="3511218" cy="830996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4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PENGHASILAN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854001" y="6372766"/>
            <a:ext cx="5586658" cy="830996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4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RENCANA MASA DEPAN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5652750" y="3652838"/>
            <a:ext cx="1223963" cy="2400300"/>
          </a:xfrm>
          <a:prstGeom prst="rect">
            <a:avLst/>
          </a:prstGeom>
          <a:noFill/>
          <a:ln>
            <a:noFill/>
          </a:ln>
        </p:spPr>
        <p:txBody>
          <a:bodyPr wrap="none"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14400" b="1" dirty="0">
                <a:solidFill>
                  <a:srgbClr val="42BE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?</a:t>
            </a:r>
          </a:p>
        </p:txBody>
      </p:sp>
      <p:pic>
        <p:nvPicPr>
          <p:cNvPr id="15" name="Graphic 14" descr="Badge Cross outlin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70125" y="3954463"/>
            <a:ext cx="1825625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Graphic 15" descr="Badge Cross outlin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3613" y="5853113"/>
            <a:ext cx="1825625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Graphic 16" descr="Badge Cross outlin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48413" y="3938588"/>
            <a:ext cx="1825625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Arrow Connector 17"/>
          <p:cNvCxnSpPr/>
          <p:nvPr/>
        </p:nvCxnSpPr>
        <p:spPr>
          <a:xfrm>
            <a:off x="4119563" y="4851400"/>
            <a:ext cx="1300162" cy="0"/>
          </a:xfrm>
          <a:prstGeom prst="straightConnector1">
            <a:avLst/>
          </a:prstGeom>
          <a:ln w="38100">
            <a:solidFill>
              <a:srgbClr val="42BEAA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725738" y="6765925"/>
            <a:ext cx="1301750" cy="0"/>
          </a:xfrm>
          <a:prstGeom prst="straightConnector1">
            <a:avLst/>
          </a:prstGeom>
          <a:ln w="38100">
            <a:solidFill>
              <a:srgbClr val="42BEAA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cxnSpLocks/>
          </p:cNvCxnSpPr>
          <p:nvPr/>
        </p:nvCxnSpPr>
        <p:spPr>
          <a:xfrm>
            <a:off x="9142413" y="4851400"/>
            <a:ext cx="1300162" cy="0"/>
          </a:xfrm>
          <a:prstGeom prst="straightConnector1">
            <a:avLst/>
          </a:prstGeom>
          <a:ln w="38100">
            <a:solidFill>
              <a:srgbClr val="42BEAA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657850" y="6765925"/>
            <a:ext cx="1300163" cy="0"/>
          </a:xfrm>
          <a:prstGeom prst="straightConnector1">
            <a:avLst/>
          </a:prstGeom>
          <a:ln w="38100">
            <a:solidFill>
              <a:srgbClr val="42BEAA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0496550" y="6765925"/>
            <a:ext cx="1300163" cy="0"/>
          </a:xfrm>
          <a:prstGeom prst="straightConnector1">
            <a:avLst/>
          </a:prstGeom>
          <a:ln w="38100">
            <a:solidFill>
              <a:srgbClr val="42BEAA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cxnSpLocks/>
            <a:stCxn id="0" idx="2"/>
            <a:endCxn id="0" idx="1"/>
          </p:cNvCxnSpPr>
          <p:nvPr/>
        </p:nvCxnSpPr>
        <p:spPr>
          <a:xfrm flipV="1">
            <a:off x="3182938" y="4873625"/>
            <a:ext cx="2386012" cy="906463"/>
          </a:xfrm>
          <a:prstGeom prst="straightConnector1">
            <a:avLst/>
          </a:prstGeom>
          <a:ln w="38100">
            <a:solidFill>
              <a:srgbClr val="42BEAA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/>
          </p:cNvCxnSpPr>
          <p:nvPr/>
        </p:nvCxnSpPr>
        <p:spPr>
          <a:xfrm>
            <a:off x="9177338" y="4859338"/>
            <a:ext cx="2992437" cy="896937"/>
          </a:xfrm>
          <a:prstGeom prst="straightConnector1">
            <a:avLst/>
          </a:prstGeom>
          <a:ln w="38100">
            <a:solidFill>
              <a:srgbClr val="42BEAA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cxnSpLocks/>
          </p:cNvCxnSpPr>
          <p:nvPr/>
        </p:nvCxnSpPr>
        <p:spPr>
          <a:xfrm flipV="1">
            <a:off x="10483850" y="5780088"/>
            <a:ext cx="1685925" cy="1000125"/>
          </a:xfrm>
          <a:prstGeom prst="straightConnector1">
            <a:avLst/>
          </a:prstGeom>
          <a:ln w="38100">
            <a:solidFill>
              <a:srgbClr val="42BEAA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12047955" y="5326892"/>
            <a:ext cx="5586658" cy="830996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4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RENCANA MASA DEPAN</a:t>
            </a:r>
          </a:p>
        </p:txBody>
      </p:sp>
      <p:sp>
        <p:nvSpPr>
          <p:cNvPr id="38" name="TextBox 18"/>
          <p:cNvSpPr txBox="1">
            <a:spLocks noChangeArrowheads="1"/>
          </p:cNvSpPr>
          <p:nvPr/>
        </p:nvSpPr>
        <p:spPr bwMode="auto">
          <a:xfrm>
            <a:off x="1354336" y="5340900"/>
            <a:ext cx="1677768" cy="830996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4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KERJA</a:t>
            </a:r>
          </a:p>
        </p:txBody>
      </p:sp>
      <p:cxnSp>
        <p:nvCxnSpPr>
          <p:cNvPr id="40" name="Straight Arrow Connector 39"/>
          <p:cNvCxnSpPr>
            <a:cxnSpLocks/>
          </p:cNvCxnSpPr>
          <p:nvPr/>
        </p:nvCxnSpPr>
        <p:spPr>
          <a:xfrm>
            <a:off x="3182938" y="5794375"/>
            <a:ext cx="915987" cy="615950"/>
          </a:xfrm>
          <a:prstGeom prst="straightConnector1">
            <a:avLst/>
          </a:prstGeom>
          <a:ln w="38100">
            <a:solidFill>
              <a:srgbClr val="42BEAA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1084263" y="3938588"/>
            <a:ext cx="16708437" cy="435768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4" grpId="1"/>
      <p:bldP spid="14" grpId="2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 descr="This may contain: a calendar with money on it and the word april written in red is next to five stacks of one hundred dollar bill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8750" y="-138113"/>
            <a:ext cx="10561638" cy="1042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le 5"/>
          <p:cNvSpPr/>
          <p:nvPr/>
        </p:nvSpPr>
        <p:spPr>
          <a:xfrm>
            <a:off x="1030288" y="873125"/>
            <a:ext cx="12639675" cy="1641475"/>
          </a:xfrm>
          <a:prstGeom prst="roundRect">
            <a:avLst>
              <a:gd name="adj" fmla="val 3059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700" dirty="0">
              <a:solidFill>
                <a:srgbClr val="FFFFFF"/>
              </a:solidFill>
              <a:latin typeface="Gill Sans MT" panose="020B0502020104020203"/>
            </a:endParaRPr>
          </a:p>
        </p:txBody>
      </p:sp>
      <p:sp>
        <p:nvSpPr>
          <p:cNvPr id="12292" name="TextBox 2"/>
          <p:cNvSpPr txBox="1">
            <a:spLocks noChangeArrowheads="1"/>
          </p:cNvSpPr>
          <p:nvPr/>
        </p:nvSpPr>
        <p:spPr bwMode="auto">
          <a:xfrm>
            <a:off x="2263775" y="1209675"/>
            <a:ext cx="105632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82880" tIns="91440" rIns="182880" bIns="91440">
            <a:spAutoFit/>
          </a:bodyPr>
          <a:lstStyle/>
          <a:p>
            <a:pPr defTabSz="685800" eaLnBrk="1" hangingPunct="1"/>
            <a:r>
              <a:rPr lang="en-US" altLang="en-US" sz="5400" b="1">
                <a:latin typeface="Tahoma" pitchFamily="34" charset="0"/>
                <a:cs typeface="Tahoma" pitchFamily="34" charset="0"/>
              </a:rPr>
              <a:t>KONSEP KERJA DI </a:t>
            </a:r>
            <a:r>
              <a:rPr lang="id-ID" altLang="en-US" sz="5400" b="1">
                <a:latin typeface="Tahoma" pitchFamily="34" charset="0"/>
                <a:cs typeface="Tahoma" pitchFamily="34" charset="0"/>
              </a:rPr>
              <a:t>SUKSES58</a:t>
            </a:r>
            <a:endParaRPr lang="en-US" altLang="en-US" sz="5400" b="1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023225" y="6913563"/>
            <a:ext cx="1820863" cy="950912"/>
          </a:xfrm>
          <a:prstGeom prst="rect">
            <a:avLst/>
          </a:prstGeom>
          <a:noFill/>
          <a:ln>
            <a:noFill/>
          </a:ln>
        </p:spPr>
        <p:txBody>
          <a:bodyPr wrap="none"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5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</a:rPr>
              <a:t>PASIF</a:t>
            </a:r>
          </a:p>
        </p:txBody>
      </p:sp>
      <p:sp>
        <p:nvSpPr>
          <p:cNvPr id="8" name="TextBox 22"/>
          <p:cNvSpPr txBox="1">
            <a:spLocks noChangeArrowheads="1"/>
          </p:cNvSpPr>
          <p:nvPr/>
        </p:nvSpPr>
        <p:spPr bwMode="auto">
          <a:xfrm>
            <a:off x="3958315" y="6326599"/>
            <a:ext cx="1819986" cy="923330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48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ASET</a:t>
            </a:r>
          </a:p>
        </p:txBody>
      </p:sp>
      <p:sp>
        <p:nvSpPr>
          <p:cNvPr id="9" name="TextBox 18"/>
          <p:cNvSpPr txBox="1">
            <a:spLocks noChangeArrowheads="1"/>
          </p:cNvSpPr>
          <p:nvPr/>
        </p:nvSpPr>
        <p:spPr bwMode="auto">
          <a:xfrm>
            <a:off x="5568451" y="4458806"/>
            <a:ext cx="3511218" cy="830996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4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PENGHASILAN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7015431" y="6372766"/>
            <a:ext cx="3511218" cy="830996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4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PENGHASILAN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657850" y="6765925"/>
            <a:ext cx="1300163" cy="0"/>
          </a:xfrm>
          <a:prstGeom prst="straightConnector1">
            <a:avLst/>
          </a:prstGeom>
          <a:ln w="38100">
            <a:solidFill>
              <a:srgbClr val="42BEAA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cxnSpLocks/>
            <a:endCxn id="0" idx="1"/>
          </p:cNvCxnSpPr>
          <p:nvPr/>
        </p:nvCxnSpPr>
        <p:spPr>
          <a:xfrm flipV="1">
            <a:off x="3182938" y="4873625"/>
            <a:ext cx="2386012" cy="906463"/>
          </a:xfrm>
          <a:prstGeom prst="straightConnector1">
            <a:avLst/>
          </a:prstGeom>
          <a:ln w="38100">
            <a:solidFill>
              <a:srgbClr val="42BEAA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/>
          </p:cNvCxnSpPr>
          <p:nvPr/>
        </p:nvCxnSpPr>
        <p:spPr>
          <a:xfrm>
            <a:off x="9177338" y="4859338"/>
            <a:ext cx="2992437" cy="896937"/>
          </a:xfrm>
          <a:prstGeom prst="straightConnector1">
            <a:avLst/>
          </a:prstGeom>
          <a:ln w="38100">
            <a:solidFill>
              <a:srgbClr val="42BEAA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cxnSpLocks/>
          </p:cNvCxnSpPr>
          <p:nvPr/>
        </p:nvCxnSpPr>
        <p:spPr>
          <a:xfrm flipV="1">
            <a:off x="10483850" y="5780088"/>
            <a:ext cx="1685925" cy="1000125"/>
          </a:xfrm>
          <a:prstGeom prst="straightConnector1">
            <a:avLst/>
          </a:prstGeom>
          <a:ln w="38100">
            <a:solidFill>
              <a:srgbClr val="42BEAA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12047955" y="5326892"/>
            <a:ext cx="5734711" cy="830997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4200" b="1" dirty="0">
                <a:solidFill>
                  <a:srgbClr val="FFFF00"/>
                </a:solidFill>
                <a:latin typeface="Calibri" charset="0"/>
                <a:ea typeface="Calibri" charset="0"/>
                <a:cs typeface="Calibri" charset="0"/>
              </a:rPr>
              <a:t>RENCANA MASA DEPAN</a:t>
            </a:r>
          </a:p>
        </p:txBody>
      </p:sp>
      <p:sp>
        <p:nvSpPr>
          <p:cNvPr id="38" name="TextBox 18"/>
          <p:cNvSpPr txBox="1">
            <a:spLocks noChangeArrowheads="1"/>
          </p:cNvSpPr>
          <p:nvPr/>
        </p:nvSpPr>
        <p:spPr bwMode="auto">
          <a:xfrm>
            <a:off x="1354336" y="5340900"/>
            <a:ext cx="1677768" cy="830996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182880" tIns="91440" rIns="182880" bIns="9144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id-ID" sz="4200" dirty="0">
                <a:solidFill>
                  <a:srgbClr val="FFFFFF"/>
                </a:solidFill>
                <a:latin typeface="Calibri" charset="0"/>
                <a:ea typeface="Calibri" charset="0"/>
                <a:cs typeface="Calibri" charset="0"/>
              </a:rPr>
              <a:t>KERJA</a:t>
            </a:r>
          </a:p>
        </p:txBody>
      </p:sp>
      <p:cxnSp>
        <p:nvCxnSpPr>
          <p:cNvPr id="40" name="Straight Arrow Connector 39"/>
          <p:cNvCxnSpPr>
            <a:cxnSpLocks/>
          </p:cNvCxnSpPr>
          <p:nvPr/>
        </p:nvCxnSpPr>
        <p:spPr>
          <a:xfrm>
            <a:off x="3182938" y="5794375"/>
            <a:ext cx="915987" cy="615950"/>
          </a:xfrm>
          <a:prstGeom prst="straightConnector1">
            <a:avLst/>
          </a:prstGeom>
          <a:ln w="38100">
            <a:solidFill>
              <a:srgbClr val="42BEAA"/>
            </a:solidFill>
            <a:prstDash val="sysDot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1084263" y="3938588"/>
            <a:ext cx="16708437" cy="4357687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8080"/>
            </a:gs>
            <a:gs pos="100000">
              <a:srgbClr val="054949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reeform 2"/>
          <p:cNvSpPr>
            <a:spLocks/>
          </p:cNvSpPr>
          <p:nvPr/>
        </p:nvSpPr>
        <p:spPr bwMode="auto">
          <a:xfrm>
            <a:off x="11082338" y="6215063"/>
            <a:ext cx="11922125" cy="5275262"/>
          </a:xfrm>
          <a:custGeom>
            <a:avLst/>
            <a:gdLst>
              <a:gd name="T0" fmla="*/ 0 w 11921271"/>
              <a:gd name="T1" fmla="*/ 0 h 5275574"/>
              <a:gd name="T2" fmla="*/ 11922125 w 11921271"/>
              <a:gd name="T3" fmla="*/ 0 h 5275574"/>
              <a:gd name="T4" fmla="*/ 11922125 w 11921271"/>
              <a:gd name="T5" fmla="*/ 5275262 h 5275574"/>
              <a:gd name="T6" fmla="*/ 0 w 11921271"/>
              <a:gd name="T7" fmla="*/ 5275262 h 5275574"/>
              <a:gd name="T8" fmla="*/ 0 w 11921271"/>
              <a:gd name="T9" fmla="*/ 0 h 52755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921271" h="5275574">
                <a:moveTo>
                  <a:pt x="0" y="0"/>
                </a:moveTo>
                <a:lnTo>
                  <a:pt x="11921271" y="0"/>
                </a:lnTo>
                <a:lnTo>
                  <a:pt x="11921271" y="5275574"/>
                </a:lnTo>
                <a:lnTo>
                  <a:pt x="0" y="527557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4339" name="Freeform 3"/>
          <p:cNvSpPr>
            <a:spLocks/>
          </p:cNvSpPr>
          <p:nvPr/>
        </p:nvSpPr>
        <p:spPr bwMode="auto">
          <a:xfrm>
            <a:off x="13403263" y="5187950"/>
            <a:ext cx="11920537" cy="5276850"/>
          </a:xfrm>
          <a:custGeom>
            <a:avLst/>
            <a:gdLst>
              <a:gd name="T0" fmla="*/ 0 w 11921271"/>
              <a:gd name="T1" fmla="*/ 0 h 5275574"/>
              <a:gd name="T2" fmla="*/ 11920537 w 11921271"/>
              <a:gd name="T3" fmla="*/ 0 h 5275574"/>
              <a:gd name="T4" fmla="*/ 11920537 w 11921271"/>
              <a:gd name="T5" fmla="*/ 5276849 h 5275574"/>
              <a:gd name="T6" fmla="*/ 0 w 11921271"/>
              <a:gd name="T7" fmla="*/ 5276849 h 5275574"/>
              <a:gd name="T8" fmla="*/ 0 w 11921271"/>
              <a:gd name="T9" fmla="*/ 0 h 52755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921271" h="5275574">
                <a:moveTo>
                  <a:pt x="0" y="0"/>
                </a:moveTo>
                <a:lnTo>
                  <a:pt x="11921271" y="0"/>
                </a:lnTo>
                <a:lnTo>
                  <a:pt x="11921271" y="5275573"/>
                </a:lnTo>
                <a:lnTo>
                  <a:pt x="0" y="52755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4340" name="AutoShape 4"/>
          <p:cNvSpPr>
            <a:spLocks noChangeShapeType="1"/>
          </p:cNvSpPr>
          <p:nvPr/>
        </p:nvSpPr>
        <p:spPr bwMode="auto">
          <a:xfrm rot="10560">
            <a:off x="9093200" y="5119688"/>
            <a:ext cx="9282113" cy="0"/>
          </a:xfrm>
          <a:prstGeom prst="line">
            <a:avLst/>
          </a:prstGeom>
          <a:noFill/>
          <a:ln w="19050" cap="rnd">
            <a:solidFill>
              <a:srgbClr val="FFFFFF"/>
            </a:solidFill>
            <a:round/>
            <a:headEnd type="none" w="sm" len="sm"/>
            <a:tailEnd type="oval" w="lg" len="lg"/>
          </a:ln>
        </p:spPr>
        <p:txBody>
          <a:bodyPr/>
          <a:lstStyle/>
          <a:p>
            <a:endParaRPr lang="id-ID"/>
          </a:p>
        </p:txBody>
      </p:sp>
      <p:sp>
        <p:nvSpPr>
          <p:cNvPr id="14341" name="Freeform 5"/>
          <p:cNvSpPr>
            <a:spLocks/>
          </p:cNvSpPr>
          <p:nvPr/>
        </p:nvSpPr>
        <p:spPr bwMode="auto">
          <a:xfrm>
            <a:off x="7862888" y="-715963"/>
            <a:ext cx="13938250" cy="8543926"/>
          </a:xfrm>
          <a:custGeom>
            <a:avLst/>
            <a:gdLst>
              <a:gd name="T0" fmla="*/ 0 w 13937590"/>
              <a:gd name="T1" fmla="*/ 0 h 8544392"/>
              <a:gd name="T2" fmla="*/ 13938249 w 13937590"/>
              <a:gd name="T3" fmla="*/ 0 h 8544392"/>
              <a:gd name="T4" fmla="*/ 13938249 w 13937590"/>
              <a:gd name="T5" fmla="*/ 8543925 h 8544392"/>
              <a:gd name="T6" fmla="*/ 0 w 13937590"/>
              <a:gd name="T7" fmla="*/ 8543925 h 8544392"/>
              <a:gd name="T8" fmla="*/ 0 w 13937590"/>
              <a:gd name="T9" fmla="*/ 0 h 8544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7590" h="8544392">
                <a:moveTo>
                  <a:pt x="0" y="0"/>
                </a:moveTo>
                <a:lnTo>
                  <a:pt x="13937589" y="0"/>
                </a:lnTo>
                <a:lnTo>
                  <a:pt x="13937589" y="8544391"/>
                </a:lnTo>
                <a:lnTo>
                  <a:pt x="0" y="854439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grpSp>
        <p:nvGrpSpPr>
          <p:cNvPr id="14342" name="Group 6"/>
          <p:cNvGrpSpPr>
            <a:grpSpLocks/>
          </p:cNvGrpSpPr>
          <p:nvPr/>
        </p:nvGrpSpPr>
        <p:grpSpPr bwMode="auto">
          <a:xfrm>
            <a:off x="8682038" y="-214313"/>
            <a:ext cx="12803187" cy="7402513"/>
            <a:chOff x="0" y="0"/>
            <a:chExt cx="17069651" cy="9870186"/>
          </a:xfrm>
        </p:grpSpPr>
        <p:sp>
          <p:nvSpPr>
            <p:cNvPr id="7" name="Freeform 7"/>
            <p:cNvSpPr/>
            <p:nvPr/>
          </p:nvSpPr>
          <p:spPr>
            <a:xfrm>
              <a:off x="35" y="0"/>
              <a:ext cx="17069648" cy="9870186"/>
            </a:xfrm>
            <a:custGeom>
              <a:avLst/>
              <a:gdLst/>
              <a:ahLst/>
              <a:cxnLst/>
              <a:rect l="l" t="t" r="r" b="b"/>
              <a:pathLst>
                <a:path w="17069648" h="9870186">
                  <a:moveTo>
                    <a:pt x="13569788" y="0"/>
                  </a:moveTo>
                  <a:lnTo>
                    <a:pt x="209642" y="0"/>
                  </a:lnTo>
                  <a:cubicBezTo>
                    <a:pt x="142332" y="0"/>
                    <a:pt x="78959" y="32385"/>
                    <a:pt x="39589" y="87122"/>
                  </a:cubicBezTo>
                  <a:cubicBezTo>
                    <a:pt x="219" y="141859"/>
                    <a:pt x="-10576" y="212090"/>
                    <a:pt x="10760" y="276098"/>
                  </a:cubicBezTo>
                  <a:lnTo>
                    <a:pt x="3116799" y="9594088"/>
                  </a:lnTo>
                  <a:cubicBezTo>
                    <a:pt x="3171790" y="9758934"/>
                    <a:pt x="3325968" y="9870186"/>
                    <a:pt x="3499831" y="9870186"/>
                  </a:cubicBezTo>
                  <a:lnTo>
                    <a:pt x="16859851" y="9870186"/>
                  </a:lnTo>
                  <a:cubicBezTo>
                    <a:pt x="16927288" y="9870186"/>
                    <a:pt x="16990534" y="9837801"/>
                    <a:pt x="17030031" y="9783064"/>
                  </a:cubicBezTo>
                  <a:cubicBezTo>
                    <a:pt x="17069528" y="9728327"/>
                    <a:pt x="17080195" y="9658097"/>
                    <a:pt x="17058860" y="9594088"/>
                  </a:cubicBezTo>
                  <a:lnTo>
                    <a:pt x="13952820" y="276098"/>
                  </a:lnTo>
                  <a:cubicBezTo>
                    <a:pt x="13897828" y="111125"/>
                    <a:pt x="13743525" y="0"/>
                    <a:pt x="13569788" y="0"/>
                  </a:cubicBezTo>
                  <a:close/>
                </a:path>
              </a:pathLst>
            </a:custGeom>
            <a:blipFill>
              <a:blip r:embed="rId5"/>
              <a:stretch>
                <a:fillRect t="-7697" b="-7697"/>
              </a:stretch>
            </a:blipFill>
          </p:spPr>
        </p:sp>
      </p:grpSp>
      <p:grpSp>
        <p:nvGrpSpPr>
          <p:cNvPr id="14343" name="Group 9"/>
          <p:cNvGrpSpPr>
            <a:grpSpLocks/>
          </p:cNvGrpSpPr>
          <p:nvPr/>
        </p:nvGrpSpPr>
        <p:grpSpPr bwMode="auto">
          <a:xfrm rot="4280220">
            <a:off x="4101306" y="3220244"/>
            <a:ext cx="9272588" cy="590550"/>
            <a:chOff x="0" y="0"/>
            <a:chExt cx="12362307" cy="788035"/>
          </a:xfrm>
        </p:grpSpPr>
        <p:sp>
          <p:nvSpPr>
            <p:cNvPr id="14361" name="Freeform 10"/>
            <p:cNvSpPr>
              <a:spLocks/>
            </p:cNvSpPr>
            <p:nvPr/>
          </p:nvSpPr>
          <p:spPr bwMode="auto">
            <a:xfrm>
              <a:off x="0" y="0"/>
              <a:ext cx="12362307" cy="788035"/>
            </a:xfrm>
            <a:custGeom>
              <a:avLst/>
              <a:gdLst>
                <a:gd name="T0" fmla="*/ 0 w 12362307"/>
                <a:gd name="T1" fmla="*/ 0 h 788035"/>
                <a:gd name="T2" fmla="*/ 12362307 w 12362307"/>
                <a:gd name="T3" fmla="*/ 0 h 788035"/>
                <a:gd name="T4" fmla="*/ 12362307 w 12362307"/>
                <a:gd name="T5" fmla="*/ 788035 h 788035"/>
                <a:gd name="T6" fmla="*/ 0 w 12362307"/>
                <a:gd name="T7" fmla="*/ 788035 h 788035"/>
                <a:gd name="T8" fmla="*/ 0 w 12362307"/>
                <a:gd name="T9" fmla="*/ 0 h 7880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62307" h="788035">
                  <a:moveTo>
                    <a:pt x="0" y="0"/>
                  </a:moveTo>
                  <a:lnTo>
                    <a:pt x="12362307" y="0"/>
                  </a:lnTo>
                  <a:lnTo>
                    <a:pt x="12362307" y="788035"/>
                  </a:lnTo>
                  <a:lnTo>
                    <a:pt x="0" y="788035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6">
                <a:alphaModFix amt="30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14344" name="Group 11"/>
          <p:cNvGrpSpPr>
            <a:grpSpLocks/>
          </p:cNvGrpSpPr>
          <p:nvPr/>
        </p:nvGrpSpPr>
        <p:grpSpPr bwMode="auto">
          <a:xfrm>
            <a:off x="11836400" y="7827963"/>
            <a:ext cx="9271000" cy="590550"/>
            <a:chOff x="0" y="0"/>
            <a:chExt cx="12362307" cy="788035"/>
          </a:xfrm>
        </p:grpSpPr>
        <p:sp>
          <p:nvSpPr>
            <p:cNvPr id="14360" name="Freeform 12"/>
            <p:cNvSpPr>
              <a:spLocks/>
            </p:cNvSpPr>
            <p:nvPr/>
          </p:nvSpPr>
          <p:spPr bwMode="auto">
            <a:xfrm>
              <a:off x="0" y="0"/>
              <a:ext cx="12362307" cy="788035"/>
            </a:xfrm>
            <a:custGeom>
              <a:avLst/>
              <a:gdLst>
                <a:gd name="T0" fmla="*/ 0 w 12362307"/>
                <a:gd name="T1" fmla="*/ 0 h 788035"/>
                <a:gd name="T2" fmla="*/ 12362307 w 12362307"/>
                <a:gd name="T3" fmla="*/ 0 h 788035"/>
                <a:gd name="T4" fmla="*/ 12362307 w 12362307"/>
                <a:gd name="T5" fmla="*/ 788035 h 788035"/>
                <a:gd name="T6" fmla="*/ 0 w 12362307"/>
                <a:gd name="T7" fmla="*/ 788035 h 788035"/>
                <a:gd name="T8" fmla="*/ 0 w 12362307"/>
                <a:gd name="T9" fmla="*/ 0 h 7880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62307" h="788035">
                  <a:moveTo>
                    <a:pt x="0" y="0"/>
                  </a:moveTo>
                  <a:lnTo>
                    <a:pt x="12362307" y="0"/>
                  </a:lnTo>
                  <a:lnTo>
                    <a:pt x="12362307" y="788035"/>
                  </a:lnTo>
                  <a:lnTo>
                    <a:pt x="0" y="788035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6">
                <a:alphaModFix amt="30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14345" name="Group 13"/>
          <p:cNvGrpSpPr>
            <a:grpSpLocks/>
          </p:cNvGrpSpPr>
          <p:nvPr/>
        </p:nvGrpSpPr>
        <p:grpSpPr bwMode="auto">
          <a:xfrm>
            <a:off x="-1931988" y="7593013"/>
            <a:ext cx="8213726" cy="523875"/>
            <a:chOff x="0" y="0"/>
            <a:chExt cx="10951718" cy="698119"/>
          </a:xfrm>
        </p:grpSpPr>
        <p:sp>
          <p:nvSpPr>
            <p:cNvPr id="14359" name="Freeform 14"/>
            <p:cNvSpPr>
              <a:spLocks/>
            </p:cNvSpPr>
            <p:nvPr/>
          </p:nvSpPr>
          <p:spPr bwMode="auto">
            <a:xfrm>
              <a:off x="0" y="0"/>
              <a:ext cx="10951718" cy="698119"/>
            </a:xfrm>
            <a:custGeom>
              <a:avLst/>
              <a:gdLst>
                <a:gd name="T0" fmla="*/ 0 w 10951718"/>
                <a:gd name="T1" fmla="*/ 0 h 698119"/>
                <a:gd name="T2" fmla="*/ 10951718 w 10951718"/>
                <a:gd name="T3" fmla="*/ 0 h 698119"/>
                <a:gd name="T4" fmla="*/ 10951718 w 10951718"/>
                <a:gd name="T5" fmla="*/ 698119 h 698119"/>
                <a:gd name="T6" fmla="*/ 0 w 10951718"/>
                <a:gd name="T7" fmla="*/ 698119 h 698119"/>
                <a:gd name="T8" fmla="*/ 0 w 10951718"/>
                <a:gd name="T9" fmla="*/ 0 h 6981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951718" h="698119">
                  <a:moveTo>
                    <a:pt x="0" y="0"/>
                  </a:moveTo>
                  <a:lnTo>
                    <a:pt x="10951718" y="0"/>
                  </a:lnTo>
                  <a:lnTo>
                    <a:pt x="10951718" y="698119"/>
                  </a:lnTo>
                  <a:lnTo>
                    <a:pt x="0" y="69811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6">
                <a:alphaModFix amt="30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6757409" y="706936"/>
            <a:ext cx="572233" cy="573672"/>
          </a:xfrm>
          <a:custGeom>
            <a:avLst/>
            <a:gdLst/>
            <a:ahLst/>
            <a:cxnLst/>
            <a:rect l="l" t="t" r="r" b="b"/>
            <a:pathLst>
              <a:path w="572233" h="573672">
                <a:moveTo>
                  <a:pt x="0" y="0"/>
                </a:moveTo>
                <a:lnTo>
                  <a:pt x="572233" y="0"/>
                </a:lnTo>
                <a:lnTo>
                  <a:pt x="572233" y="573672"/>
                </a:lnTo>
                <a:lnTo>
                  <a:pt x="0" y="573672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l="-126" r="-124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7043521" y="8793356"/>
            <a:ext cx="1137456" cy="470078"/>
          </a:xfrm>
          <a:custGeom>
            <a:avLst/>
            <a:gdLst/>
            <a:ahLst/>
            <a:cxnLst/>
            <a:rect l="l" t="t" r="r" b="b"/>
            <a:pathLst>
              <a:path w="1137456" h="470078">
                <a:moveTo>
                  <a:pt x="0" y="0"/>
                </a:moveTo>
                <a:lnTo>
                  <a:pt x="1137456" y="0"/>
                </a:lnTo>
                <a:lnTo>
                  <a:pt x="1137456" y="470078"/>
                </a:lnTo>
                <a:lnTo>
                  <a:pt x="0" y="470078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 t="-70985" b="-70985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200275" y="4100513"/>
            <a:ext cx="8721725" cy="5842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457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65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Strategi</a:t>
            </a:r>
            <a:r>
              <a:rPr lang="en-US" sz="3265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3265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Bisnis</a:t>
            </a:r>
            <a:r>
              <a:rPr lang="en-US" sz="3265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3265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Berkelanjutan</a:t>
            </a:r>
            <a:endParaRPr lang="en-US" sz="3265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128713" y="1489075"/>
            <a:ext cx="7262812" cy="21367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833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570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Komunitas</a:t>
            </a:r>
            <a:r>
              <a:rPr lang="en-US" sz="757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7570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Alih</a:t>
            </a:r>
            <a:r>
              <a:rPr lang="en-US" sz="757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7570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Belanja</a:t>
            </a:r>
            <a:endParaRPr lang="en-US" sz="757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765300" y="8497888"/>
            <a:ext cx="4056063" cy="40163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313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4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www.sukses</a:t>
            </a:r>
            <a:r>
              <a:rPr lang="id-ID" sz="224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5</a:t>
            </a:r>
            <a:r>
              <a:rPr lang="en-US" sz="224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8.com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765300" y="8299450"/>
            <a:ext cx="2554288" cy="32861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237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9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Laman Web Kami</a:t>
            </a:r>
          </a:p>
        </p:txBody>
      </p:sp>
      <p:pic>
        <p:nvPicPr>
          <p:cNvPr id="14356" name="Picture 2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8001000"/>
            <a:ext cx="2200275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4"/>
          <p:cNvSpPr txBox="1">
            <a:spLocks noChangeArrowheads="1"/>
          </p:cNvSpPr>
          <p:nvPr/>
        </p:nvSpPr>
        <p:spPr bwMode="auto">
          <a:xfrm>
            <a:off x="6945313" y="8334375"/>
            <a:ext cx="6426200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 hangingPunct="1">
              <a:lnSpc>
                <a:spcPts val="6738"/>
              </a:lnSpc>
            </a:pPr>
            <a:r>
              <a:rPr lang="en-US" altLang="en-US" sz="4000" b="1">
                <a:solidFill>
                  <a:srgbClr val="492709"/>
                </a:solidFill>
                <a:latin typeface="Arimo Bold" charset="0"/>
                <a:ea typeface="Arimo Bold" charset="0"/>
                <a:cs typeface="Arimo Bold" charset="0"/>
                <a:sym typeface="Arimo Bold" charset="0"/>
              </a:rPr>
              <a:t>PT SATU JALAN SUKSES</a:t>
            </a:r>
          </a:p>
        </p:txBody>
      </p:sp>
      <p:sp>
        <p:nvSpPr>
          <p:cNvPr id="14358" name="Freeform 18"/>
          <p:cNvSpPr>
            <a:spLocks/>
          </p:cNvSpPr>
          <p:nvPr/>
        </p:nvSpPr>
        <p:spPr bwMode="auto">
          <a:xfrm>
            <a:off x="6030913" y="7847013"/>
            <a:ext cx="3211512" cy="1473200"/>
          </a:xfrm>
          <a:custGeom>
            <a:avLst/>
            <a:gdLst>
              <a:gd name="T0" fmla="*/ 0 w 3707282"/>
              <a:gd name="T1" fmla="*/ 0 h 1747056"/>
              <a:gd name="T2" fmla="*/ 3211513 w 3707282"/>
              <a:gd name="T3" fmla="*/ 0 h 1747056"/>
              <a:gd name="T4" fmla="*/ 3211513 w 3707282"/>
              <a:gd name="T5" fmla="*/ 1473200 h 1747056"/>
              <a:gd name="T6" fmla="*/ 0 w 3707282"/>
              <a:gd name="T7" fmla="*/ 1473200 h 1747056"/>
              <a:gd name="T8" fmla="*/ 0 w 3707282"/>
              <a:gd name="T9" fmla="*/ 0 h 17470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707282" h="1747056">
                <a:moveTo>
                  <a:pt x="0" y="0"/>
                </a:moveTo>
                <a:lnTo>
                  <a:pt x="3707283" y="0"/>
                </a:lnTo>
                <a:lnTo>
                  <a:pt x="3707283" y="1747056"/>
                </a:lnTo>
                <a:lnTo>
                  <a:pt x="0" y="17470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0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reeform 5"/>
          <p:cNvSpPr>
            <a:spLocks/>
          </p:cNvSpPr>
          <p:nvPr/>
        </p:nvSpPr>
        <p:spPr bwMode="auto">
          <a:xfrm>
            <a:off x="847725" y="5935663"/>
            <a:ext cx="6653213" cy="3529012"/>
          </a:xfrm>
          <a:custGeom>
            <a:avLst/>
            <a:gdLst>
              <a:gd name="T0" fmla="*/ 0 w 13937590"/>
              <a:gd name="T1" fmla="*/ 0 h 8544392"/>
              <a:gd name="T2" fmla="*/ 3175961 w 13937590"/>
              <a:gd name="T3" fmla="*/ 0 h 8544392"/>
              <a:gd name="T4" fmla="*/ 3175961 w 13937590"/>
              <a:gd name="T5" fmla="*/ 1457556 h 8544392"/>
              <a:gd name="T6" fmla="*/ 0 w 13937590"/>
              <a:gd name="T7" fmla="*/ 1457556 h 8544392"/>
              <a:gd name="T8" fmla="*/ 0 w 13937590"/>
              <a:gd name="T9" fmla="*/ 0 h 8544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937590" h="8544392">
                <a:moveTo>
                  <a:pt x="0" y="0"/>
                </a:moveTo>
                <a:lnTo>
                  <a:pt x="13937589" y="0"/>
                </a:lnTo>
                <a:lnTo>
                  <a:pt x="13937589" y="8544391"/>
                </a:lnTo>
                <a:lnTo>
                  <a:pt x="0" y="8544391"/>
                </a:lnTo>
                <a:lnTo>
                  <a:pt x="0" y="0"/>
                </a:lnTo>
                <a:close/>
              </a:path>
            </a:pathLst>
          </a:custGeom>
          <a:solidFill>
            <a:srgbClr val="00808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2" name="Freeform 8"/>
          <p:cNvSpPr/>
          <p:nvPr/>
        </p:nvSpPr>
        <p:spPr>
          <a:xfrm>
            <a:off x="-67124" y="-113084"/>
            <a:ext cx="18500156" cy="2178175"/>
          </a:xfrm>
          <a:custGeom>
            <a:avLst/>
            <a:gdLst/>
            <a:ahLst/>
            <a:cxnLst/>
            <a:rect l="l" t="t" r="r" b="b"/>
            <a:pathLst>
              <a:path w="9521771" h="1440999">
                <a:moveTo>
                  <a:pt x="0" y="0"/>
                </a:moveTo>
                <a:lnTo>
                  <a:pt x="9521771" y="0"/>
                </a:lnTo>
                <a:lnTo>
                  <a:pt x="9521771" y="1441000"/>
                </a:lnTo>
                <a:lnTo>
                  <a:pt x="0" y="1441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40" t="-218" r="-6618" b="-218"/>
            </a:stretch>
          </a:blipFill>
        </p:spPr>
      </p:sp>
      <p:sp>
        <p:nvSpPr>
          <p:cNvPr id="15366" name="TextBox 51"/>
          <p:cNvSpPr>
            <a:spLocks noGrp="1" noChangeArrowheads="1"/>
          </p:cNvSpPr>
          <p:nvPr>
            <p:ph type="ctrTitle"/>
          </p:nvPr>
        </p:nvSpPr>
        <p:spPr>
          <a:xfrm>
            <a:off x="723900" y="403225"/>
            <a:ext cx="15549563" cy="1662113"/>
          </a:xfrm>
        </p:spPr>
        <p:txBody>
          <a:bodyPr lIns="0" tIns="0" rIns="0" bIns="0" anchor="t">
            <a:spAutoFit/>
          </a:bodyPr>
          <a:lstStyle/>
          <a:p>
            <a:pPr eaLnBrk="1" hangingPunct="1"/>
            <a:r>
              <a:rPr lang="en-US" altLang="en-US" b="1" smtClean="0">
                <a:solidFill>
                  <a:srgbClr val="FFFF00"/>
                </a:solidFill>
                <a:latin typeface="Sitka Small Semibold" pitchFamily="2" charset="0"/>
                <a:cs typeface="Times New Roman" pitchFamily="18" charset="0"/>
              </a:rPr>
              <a:t>PROFILE </a:t>
            </a:r>
            <a:r>
              <a:rPr lang="en-US" altLang="en-US" b="1" smtClean="0">
                <a:solidFill>
                  <a:schemeClr val="bg1"/>
                </a:solidFill>
                <a:latin typeface="Sitka Small Semibold" pitchFamily="2" charset="0"/>
                <a:cs typeface="Times New Roman" pitchFamily="18" charset="0"/>
              </a:rPr>
              <a:t>COMPANY</a:t>
            </a:r>
            <a:endParaRPr lang="en-US" altLang="en-US" b="1" smtClean="0">
              <a:solidFill>
                <a:schemeClr val="bg1"/>
              </a:solidFill>
              <a:latin typeface="Sitka Small Semibold" pitchFamily="2" charset="0"/>
              <a:ea typeface="Poppins Bold" charset="0"/>
              <a:cs typeface="Times New Roman" pitchFamily="18" charset="0"/>
              <a:sym typeface="Poppins Bold" charset="0"/>
            </a:endParaRPr>
          </a:p>
        </p:txBody>
      </p:sp>
      <p:sp>
        <p:nvSpPr>
          <p:cNvPr id="15367" name="Text Placeholder 2"/>
          <p:cNvSpPr txBox="1">
            <a:spLocks noChangeArrowheads="1"/>
          </p:cNvSpPr>
          <p:nvPr/>
        </p:nvSpPr>
        <p:spPr bwMode="auto">
          <a:xfrm>
            <a:off x="0" y="2428875"/>
            <a:ext cx="18118138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7160" tIns="68580" rIns="137160" bIns="68580"/>
          <a:lstStyle/>
          <a:p>
            <a:pPr algn="ctr" defTabSz="685800" eaLnBrk="1" hangingPunct="1">
              <a:spcBef>
                <a:spcPct val="20000"/>
              </a:spcBef>
              <a:spcAft>
                <a:spcPts val="900"/>
              </a:spcAft>
              <a:buClr>
                <a:srgbClr val="84100E"/>
              </a:buClr>
              <a:buSzPct val="145000"/>
              <a:buFont typeface="Arial" pitchFamily="34" charset="0"/>
              <a:buNone/>
            </a:pPr>
            <a:r>
              <a:rPr lang="en-US" altLang="en-US" sz="3000" b="1">
                <a:latin typeface="Times New Roman" pitchFamily="18" charset="0"/>
                <a:cs typeface="Times New Roman" pitchFamily="18" charset="0"/>
              </a:rPr>
              <a:t>PT SATU JALAN SUKSES ADALAH PERUSAHAAN YANG BERGERAK DIBIDANG PERDAGANGAN DIRECT SELLING DENGAN LEGALITAS</a:t>
            </a:r>
          </a:p>
          <a:p>
            <a:pPr marL="1114425" lvl="1" indent="-428625" defTabSz="685800" eaLnBrk="1" hangingPunct="1">
              <a:spcBef>
                <a:spcPct val="20000"/>
              </a:spcBef>
              <a:spcAft>
                <a:spcPts val="900"/>
              </a:spcAft>
              <a:buClr>
                <a:srgbClr val="84100E"/>
              </a:buClr>
              <a:buSzPct val="145000"/>
              <a:buFont typeface="Arial" pitchFamily="34" charset="0"/>
              <a:buChar char="•"/>
            </a:pPr>
            <a:r>
              <a:rPr lang="en-US" altLang="en-US" sz="3000" b="1">
                <a:latin typeface="Times New Roman" pitchFamily="18" charset="0"/>
                <a:cs typeface="Times New Roman" pitchFamily="18" charset="0"/>
              </a:rPr>
              <a:t>SK KEMENKUMHAM Nomer AHU 0129228.AH.01.11.TAHUN 2024 TANGGAL 28 JUNI 2024</a:t>
            </a:r>
          </a:p>
          <a:p>
            <a:pPr marL="1114425" lvl="1" indent="-428625" defTabSz="685800" eaLnBrk="1" hangingPunct="1">
              <a:spcBef>
                <a:spcPct val="20000"/>
              </a:spcBef>
              <a:spcAft>
                <a:spcPts val="900"/>
              </a:spcAft>
              <a:buClr>
                <a:srgbClr val="84100E"/>
              </a:buClr>
              <a:buSzPct val="145000"/>
              <a:buFont typeface="Arial" pitchFamily="34" charset="0"/>
              <a:buChar char="•"/>
            </a:pPr>
            <a:r>
              <a:rPr lang="en-US" altLang="en-US" sz="3000" b="1">
                <a:latin typeface="Times New Roman" pitchFamily="18" charset="0"/>
                <a:cs typeface="Times New Roman" pitchFamily="18" charset="0"/>
              </a:rPr>
              <a:t>NIB : 3007240024831</a:t>
            </a:r>
            <a:endParaRPr lang="id-ID" altLang="en-US" sz="3000" b="1">
              <a:latin typeface="Times New Roman" pitchFamily="18" charset="0"/>
              <a:cs typeface="Times New Roman" pitchFamily="18" charset="0"/>
            </a:endParaRPr>
          </a:p>
          <a:p>
            <a:pPr marL="1114425" lvl="1" indent="-428625" defTabSz="685800" eaLnBrk="1" hangingPunct="1">
              <a:spcBef>
                <a:spcPct val="20000"/>
              </a:spcBef>
              <a:spcAft>
                <a:spcPts val="900"/>
              </a:spcAft>
              <a:buClr>
                <a:srgbClr val="84100E"/>
              </a:buClr>
              <a:buSzPct val="145000"/>
              <a:buFont typeface="Arial" pitchFamily="34" charset="0"/>
              <a:buChar char="•"/>
            </a:pPr>
            <a:r>
              <a:rPr lang="id-ID" altLang="en-US" sz="3000" b="1">
                <a:latin typeface="Times New Roman" pitchFamily="18" charset="0"/>
                <a:cs typeface="Times New Roman" pitchFamily="18" charset="0"/>
              </a:rPr>
              <a:t>Alamat kantor : Jl Villa Marina –Semarang – Jawa Tengah</a:t>
            </a:r>
          </a:p>
        </p:txBody>
      </p:sp>
      <p:pic>
        <p:nvPicPr>
          <p:cNvPr id="1536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55975" y="136525"/>
            <a:ext cx="2016125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3" descr="C:\Users\User\Downloads\WhatsApp Image 2025-11-23 at 15.33.39.jpeg"/>
          <p:cNvPicPr>
            <a:picLocks noChangeAspect="1" noChangeArrowheads="1"/>
          </p:cNvPicPr>
          <p:nvPr/>
        </p:nvPicPr>
        <p:blipFill>
          <a:blip r:embed="rId4"/>
          <a:srcRect t="9895"/>
          <a:stretch>
            <a:fillRect/>
          </a:stretch>
        </p:blipFill>
        <p:spPr bwMode="auto">
          <a:xfrm>
            <a:off x="13222288" y="4122738"/>
            <a:ext cx="4386262" cy="589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2" descr="C:\Users\User\Downloads\WhatsApp Image 2025-11-23 at 15.34.40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5250" y="6072188"/>
            <a:ext cx="5500688" cy="325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285875" y="6072188"/>
            <a:ext cx="5786438" cy="14763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</a:rPr>
              <a:t>CEO      	</a:t>
            </a:r>
            <a:r>
              <a:rPr lang="id-ID" sz="2000" b="1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</a:rPr>
              <a:t>               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</a:rPr>
              <a:t>:  </a:t>
            </a: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</a:rPr>
              <a:t>Mr.Lee</a:t>
            </a:r>
            <a:endParaRPr lang="en-US" sz="20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ptos" panose="020B0004020202020204" pitchFamily="34" charset="0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</a:rPr>
              <a:t>Direktur</a:t>
            </a:r>
            <a:r>
              <a:rPr lang="id-ID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</a:rPr>
              <a:t>  Utama        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</a:rPr>
              <a:t>:  </a:t>
            </a:r>
            <a:r>
              <a:rPr lang="id-ID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</a:rPr>
              <a:t>Christianto,S.Kom.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</a:rPr>
              <a:t>Direktur</a:t>
            </a:r>
            <a:r>
              <a:rPr lang="id-ID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</a:rPr>
              <a:t>  Marketing  </a:t>
            </a:r>
            <a:r>
              <a:rPr lang="en-US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</a:rPr>
              <a:t>:</a:t>
            </a:r>
            <a:r>
              <a:rPr lang="id-ID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</a:rPr>
              <a:t> Susiloningsih,S.Pt</a:t>
            </a:r>
            <a:r>
              <a:rPr lang="en-US" altLang="id-ID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</a:rPr>
              <a:t> </a:t>
            </a:r>
            <a:r>
              <a:rPr lang="id-ID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tos" panose="020B0004020202020204" pitchFamily="34" charset="0"/>
              </a:rPr>
              <a:t>M,Si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57313" y="7929563"/>
            <a:ext cx="5786437" cy="13382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Nama Bank    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: </a:t>
            </a:r>
            <a:r>
              <a:rPr lang="id-ID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BRI Cabang Semarang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Rekening No. : 136 901 12345 8565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A</a:t>
            </a:r>
            <a:r>
              <a:rPr lang="id-ID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tas Nama    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:  </a:t>
            </a:r>
            <a:r>
              <a:rPr lang="id-ID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PT Satu Jalan Sukses</a:t>
            </a:r>
            <a:endParaRPr lang="id-ID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8080"/>
            </a:gs>
            <a:gs pos="100000">
              <a:srgbClr val="054949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0" y="7021513"/>
            <a:ext cx="18288000" cy="3265487"/>
            <a:chOff x="0" y="0"/>
            <a:chExt cx="24384000" cy="43548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4354830"/>
            </a:xfrm>
            <a:custGeom>
              <a:avLst/>
              <a:gdLst/>
              <a:ahLst/>
              <a:cxnLst/>
              <a:rect l="l" t="t" r="r" b="b"/>
              <a:pathLst>
                <a:path w="24384000" h="4354830">
                  <a:moveTo>
                    <a:pt x="0" y="0"/>
                  </a:moveTo>
                  <a:lnTo>
                    <a:pt x="24384000" y="0"/>
                  </a:lnTo>
                  <a:lnTo>
                    <a:pt x="24384000" y="4354830"/>
                  </a:lnTo>
                  <a:lnTo>
                    <a:pt x="0" y="4354830"/>
                  </a:lnTo>
                  <a:close/>
                </a:path>
              </a:pathLst>
            </a:custGeom>
            <a:blipFill>
              <a:blip r:embed="rId2">
                <a:alphaModFix amt="25000"/>
              </a:blip>
              <a:stretch>
                <a:fillRect t="-107480" b="-107480"/>
              </a:stretch>
            </a:blipFill>
          </p:spPr>
        </p:sp>
      </p:grpSp>
      <p:sp>
        <p:nvSpPr>
          <p:cNvPr id="16387" name="Freeform 4"/>
          <p:cNvSpPr>
            <a:spLocks/>
          </p:cNvSpPr>
          <p:nvPr/>
        </p:nvSpPr>
        <p:spPr bwMode="auto">
          <a:xfrm>
            <a:off x="7489825" y="-712788"/>
            <a:ext cx="14095413" cy="8639176"/>
          </a:xfrm>
          <a:custGeom>
            <a:avLst/>
            <a:gdLst>
              <a:gd name="T0" fmla="*/ 0 w 14095533"/>
              <a:gd name="T1" fmla="*/ 0 h 8640251"/>
              <a:gd name="T2" fmla="*/ 14095413 w 14095533"/>
              <a:gd name="T3" fmla="*/ 0 h 8640251"/>
              <a:gd name="T4" fmla="*/ 14095413 w 14095533"/>
              <a:gd name="T5" fmla="*/ 8639176 h 8640251"/>
              <a:gd name="T6" fmla="*/ 0 w 14095533"/>
              <a:gd name="T7" fmla="*/ 8639176 h 8640251"/>
              <a:gd name="T8" fmla="*/ 0 w 14095533"/>
              <a:gd name="T9" fmla="*/ 0 h 86402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095533" h="8640251">
                <a:moveTo>
                  <a:pt x="0" y="0"/>
                </a:moveTo>
                <a:lnTo>
                  <a:pt x="14095533" y="0"/>
                </a:lnTo>
                <a:lnTo>
                  <a:pt x="14095533" y="8640251"/>
                </a:lnTo>
                <a:lnTo>
                  <a:pt x="0" y="864025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grpSp>
        <p:nvGrpSpPr>
          <p:cNvPr id="16388" name="Group 5"/>
          <p:cNvGrpSpPr>
            <a:grpSpLocks/>
          </p:cNvGrpSpPr>
          <p:nvPr/>
        </p:nvGrpSpPr>
        <p:grpSpPr bwMode="auto">
          <a:xfrm rot="4280220">
            <a:off x="3571081" y="2701131"/>
            <a:ext cx="9375776" cy="598488"/>
            <a:chOff x="0" y="0"/>
            <a:chExt cx="12500991" cy="796925"/>
          </a:xfrm>
        </p:grpSpPr>
        <p:sp>
          <p:nvSpPr>
            <p:cNvPr id="16406" name="Freeform 6"/>
            <p:cNvSpPr>
              <a:spLocks/>
            </p:cNvSpPr>
            <p:nvPr/>
          </p:nvSpPr>
          <p:spPr bwMode="auto">
            <a:xfrm>
              <a:off x="0" y="0"/>
              <a:ext cx="12500991" cy="796925"/>
            </a:xfrm>
            <a:custGeom>
              <a:avLst/>
              <a:gdLst>
                <a:gd name="T0" fmla="*/ 0 w 12500991"/>
                <a:gd name="T1" fmla="*/ 0 h 796925"/>
                <a:gd name="T2" fmla="*/ 12500991 w 12500991"/>
                <a:gd name="T3" fmla="*/ 0 h 796925"/>
                <a:gd name="T4" fmla="*/ 12500991 w 12500991"/>
                <a:gd name="T5" fmla="*/ 796925 h 796925"/>
                <a:gd name="T6" fmla="*/ 0 w 12500991"/>
                <a:gd name="T7" fmla="*/ 796925 h 796925"/>
                <a:gd name="T8" fmla="*/ 0 w 12500991"/>
                <a:gd name="T9" fmla="*/ 0 h 7969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500991" h="796925">
                  <a:moveTo>
                    <a:pt x="0" y="0"/>
                  </a:moveTo>
                  <a:lnTo>
                    <a:pt x="12500991" y="0"/>
                  </a:lnTo>
                  <a:lnTo>
                    <a:pt x="12500991" y="796925"/>
                  </a:lnTo>
                  <a:lnTo>
                    <a:pt x="0" y="796925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4">
                <a:alphaModFix amt="30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16389" name="Group 7"/>
          <p:cNvGrpSpPr>
            <a:grpSpLocks/>
          </p:cNvGrpSpPr>
          <p:nvPr/>
        </p:nvGrpSpPr>
        <p:grpSpPr bwMode="auto">
          <a:xfrm>
            <a:off x="11507788" y="7926388"/>
            <a:ext cx="9375775" cy="598487"/>
            <a:chOff x="0" y="0"/>
            <a:chExt cx="12500991" cy="796925"/>
          </a:xfrm>
        </p:grpSpPr>
        <p:sp>
          <p:nvSpPr>
            <p:cNvPr id="16405" name="Freeform 8"/>
            <p:cNvSpPr>
              <a:spLocks/>
            </p:cNvSpPr>
            <p:nvPr/>
          </p:nvSpPr>
          <p:spPr bwMode="auto">
            <a:xfrm>
              <a:off x="0" y="0"/>
              <a:ext cx="12500991" cy="796925"/>
            </a:xfrm>
            <a:custGeom>
              <a:avLst/>
              <a:gdLst>
                <a:gd name="T0" fmla="*/ 0 w 12500991"/>
                <a:gd name="T1" fmla="*/ 0 h 796925"/>
                <a:gd name="T2" fmla="*/ 12500991 w 12500991"/>
                <a:gd name="T3" fmla="*/ 0 h 796925"/>
                <a:gd name="T4" fmla="*/ 12500991 w 12500991"/>
                <a:gd name="T5" fmla="*/ 796925 h 796925"/>
                <a:gd name="T6" fmla="*/ 0 w 12500991"/>
                <a:gd name="T7" fmla="*/ 796925 h 796925"/>
                <a:gd name="T8" fmla="*/ 0 w 12500991"/>
                <a:gd name="T9" fmla="*/ 0 h 7969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500991" h="796925">
                  <a:moveTo>
                    <a:pt x="0" y="0"/>
                  </a:moveTo>
                  <a:lnTo>
                    <a:pt x="12500991" y="0"/>
                  </a:lnTo>
                  <a:lnTo>
                    <a:pt x="12500991" y="796925"/>
                  </a:lnTo>
                  <a:lnTo>
                    <a:pt x="0" y="796925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4">
                <a:alphaModFix amt="30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9" name="Group 9"/>
          <p:cNvGrpSpPr>
            <a:grpSpLocks/>
          </p:cNvGrpSpPr>
          <p:nvPr/>
        </p:nvGrpSpPr>
        <p:grpSpPr bwMode="auto">
          <a:xfrm>
            <a:off x="9144000" y="588963"/>
            <a:ext cx="4324350" cy="2876550"/>
            <a:chOff x="0" y="0"/>
            <a:chExt cx="5765571" cy="3834105"/>
          </a:xfrm>
        </p:grpSpPr>
        <p:sp>
          <p:nvSpPr>
            <p:cNvPr id="16404" name="Freeform 10"/>
            <p:cNvSpPr>
              <a:spLocks/>
            </p:cNvSpPr>
            <p:nvPr/>
          </p:nvSpPr>
          <p:spPr bwMode="auto">
            <a:xfrm>
              <a:off x="0" y="0"/>
              <a:ext cx="5765546" cy="3834130"/>
            </a:xfrm>
            <a:custGeom>
              <a:avLst/>
              <a:gdLst>
                <a:gd name="T0" fmla="*/ 0 w 5765546"/>
                <a:gd name="T1" fmla="*/ 0 h 3834130"/>
                <a:gd name="T2" fmla="*/ 5765546 w 5765546"/>
                <a:gd name="T3" fmla="*/ 0 h 3834130"/>
                <a:gd name="T4" fmla="*/ 5765546 w 5765546"/>
                <a:gd name="T5" fmla="*/ 3834130 h 3834130"/>
                <a:gd name="T6" fmla="*/ 0 w 5765546"/>
                <a:gd name="T7" fmla="*/ 3834130 h 3834130"/>
                <a:gd name="T8" fmla="*/ 0 w 5765546"/>
                <a:gd name="T9" fmla="*/ 0 h 3834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65546" h="3834130">
                  <a:moveTo>
                    <a:pt x="0" y="0"/>
                  </a:moveTo>
                  <a:lnTo>
                    <a:pt x="5765546" y="0"/>
                  </a:lnTo>
                  <a:lnTo>
                    <a:pt x="5765546" y="3834130"/>
                  </a:lnTo>
                  <a:lnTo>
                    <a:pt x="0" y="383413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13282613" y="3968750"/>
            <a:ext cx="4845050" cy="3221038"/>
            <a:chOff x="0" y="0"/>
            <a:chExt cx="6460668" cy="42963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60617" cy="4296283"/>
            </a:xfrm>
            <a:custGeom>
              <a:avLst/>
              <a:gdLst/>
              <a:ahLst/>
              <a:cxnLst/>
              <a:rect l="l" t="t" r="r" b="b"/>
              <a:pathLst>
                <a:path w="6460617" h="4296283">
                  <a:moveTo>
                    <a:pt x="0" y="0"/>
                  </a:moveTo>
                  <a:lnTo>
                    <a:pt x="6460617" y="0"/>
                  </a:lnTo>
                  <a:lnTo>
                    <a:pt x="6460617" y="4296283"/>
                  </a:lnTo>
                  <a:lnTo>
                    <a:pt x="0" y="4296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47" b="-148"/>
              </a:stretch>
            </a:blipFill>
          </p:spPr>
        </p:sp>
      </p:grpSp>
      <p:grpSp>
        <p:nvGrpSpPr>
          <p:cNvPr id="13" name="Group 13"/>
          <p:cNvGrpSpPr>
            <a:grpSpLocks/>
          </p:cNvGrpSpPr>
          <p:nvPr/>
        </p:nvGrpSpPr>
        <p:grpSpPr bwMode="auto">
          <a:xfrm>
            <a:off x="10668000" y="3822700"/>
            <a:ext cx="2614613" cy="2352675"/>
            <a:chOff x="0" y="0"/>
            <a:chExt cx="3485071" cy="3136557"/>
          </a:xfrm>
        </p:grpSpPr>
        <p:sp>
          <p:nvSpPr>
            <p:cNvPr id="16400" name="Freeform 14"/>
            <p:cNvSpPr>
              <a:spLocks/>
            </p:cNvSpPr>
            <p:nvPr/>
          </p:nvSpPr>
          <p:spPr bwMode="auto">
            <a:xfrm>
              <a:off x="0" y="0"/>
              <a:ext cx="3485007" cy="3136519"/>
            </a:xfrm>
            <a:custGeom>
              <a:avLst/>
              <a:gdLst>
                <a:gd name="T0" fmla="*/ 0 w 3485007"/>
                <a:gd name="T1" fmla="*/ 0 h 3136519"/>
                <a:gd name="T2" fmla="*/ 3485007 w 3485007"/>
                <a:gd name="T3" fmla="*/ 0 h 3136519"/>
                <a:gd name="T4" fmla="*/ 3485007 w 3485007"/>
                <a:gd name="T5" fmla="*/ 3136519 h 3136519"/>
                <a:gd name="T6" fmla="*/ 0 w 3485007"/>
                <a:gd name="T7" fmla="*/ 3136519 h 3136519"/>
                <a:gd name="T8" fmla="*/ 0 w 3485007"/>
                <a:gd name="T9" fmla="*/ 0 h 31365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85007" h="3136519">
                  <a:moveTo>
                    <a:pt x="0" y="0"/>
                  </a:moveTo>
                  <a:lnTo>
                    <a:pt x="3485007" y="0"/>
                  </a:lnTo>
                  <a:lnTo>
                    <a:pt x="3485007" y="3136519"/>
                  </a:lnTo>
                  <a:lnTo>
                    <a:pt x="0" y="3136519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28700" y="1511300"/>
            <a:ext cx="7604125" cy="20526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797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40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Komunitas</a:t>
            </a:r>
            <a:r>
              <a:rPr lang="en-US" sz="664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6640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Alih</a:t>
            </a:r>
            <a:r>
              <a:rPr lang="en-US" sz="664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6640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Belanja</a:t>
            </a:r>
            <a:endParaRPr lang="en-US" sz="664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28700" y="3892550"/>
            <a:ext cx="7412038" cy="15700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just" eaLnBrk="1" fontAlgn="auto" hangingPunct="1">
              <a:lnSpc>
                <a:spcPts val="305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Adalah</a:t>
            </a:r>
            <a:r>
              <a:rPr lang="en-US" sz="218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sebuah</a:t>
            </a:r>
            <a:r>
              <a:rPr lang="en-US" sz="218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wadah</a:t>
            </a:r>
            <a:r>
              <a:rPr lang="en-US" sz="218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bersama</a:t>
            </a:r>
            <a:r>
              <a:rPr lang="en-US" sz="218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untuk</a:t>
            </a:r>
            <a:r>
              <a:rPr lang="en-US" sz="218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kemandirian</a:t>
            </a:r>
            <a:r>
              <a:rPr lang="en-US" sz="218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anggotanya</a:t>
            </a:r>
            <a:r>
              <a:rPr lang="en-US" sz="218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terutama</a:t>
            </a:r>
            <a:r>
              <a:rPr lang="en-US" sz="218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dalam</a:t>
            </a:r>
            <a:r>
              <a:rPr lang="en-US" sz="218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bidang</a:t>
            </a:r>
            <a:r>
              <a:rPr lang="en-US" sz="218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ekonomi</a:t>
            </a:r>
            <a:r>
              <a:rPr lang="en-US" sz="218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yang </a:t>
            </a: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bekerjasama</a:t>
            </a:r>
            <a:r>
              <a:rPr lang="en-US" sz="218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dengan</a:t>
            </a:r>
            <a:r>
              <a:rPr lang="en-US" sz="218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PT. </a:t>
            </a: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Satu</a:t>
            </a:r>
            <a:r>
              <a:rPr lang="en-US" sz="218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Jalan</a:t>
            </a:r>
            <a:r>
              <a:rPr lang="en-US" sz="218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218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Sukses</a:t>
            </a:r>
            <a:endParaRPr lang="en-US" sz="218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  <a:p>
            <a:pPr algn="just" eaLnBrk="1" fontAlgn="auto" hangingPunct="1">
              <a:lnSpc>
                <a:spcPts val="3055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18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17" name="TextBox 17"/>
          <p:cNvSpPr txBox="1">
            <a:spLocks noChangeArrowheads="1"/>
          </p:cNvSpPr>
          <p:nvPr/>
        </p:nvSpPr>
        <p:spPr bwMode="auto">
          <a:xfrm>
            <a:off x="1177925" y="7167563"/>
            <a:ext cx="7816850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just" eaLnBrk="1" hangingPunct="1">
              <a:lnSpc>
                <a:spcPts val="3075"/>
              </a:lnSpc>
            </a:pPr>
            <a:r>
              <a:rPr lang="en-US" altLang="en-US" sz="2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Bagaimana jika uang yang Anda keluarkan setiap bulannya untuk membeli </a:t>
            </a:r>
            <a:r>
              <a:rPr lang="en-US" altLang="en-US" sz="2200" b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  <a:sym typeface="Montserrat Bold" charset="0"/>
              </a:rPr>
              <a:t>AIR MINUM, BISA menjadi ASET dan menjadi SUMBER PENGHASILAN UTAMA?</a:t>
            </a:r>
          </a:p>
          <a:p>
            <a:pPr algn="just" eaLnBrk="1" hangingPunct="1">
              <a:lnSpc>
                <a:spcPts val="3075"/>
              </a:lnSpc>
            </a:pPr>
            <a:endParaRPr lang="en-US" altLang="en-US" sz="2200" b="1">
              <a:solidFill>
                <a:srgbClr val="FFFFFF"/>
              </a:solidFill>
              <a:latin typeface="Montserrat Bold" charset="0"/>
              <a:ea typeface="Montserrat Bold" charset="0"/>
              <a:cs typeface="Montserrat Bold" charset="0"/>
              <a:sym typeface="Montserrat Bold" charset="0"/>
            </a:endParaRPr>
          </a:p>
        </p:txBody>
      </p: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1116013" y="5992813"/>
            <a:ext cx="8243887" cy="992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 hangingPunct="1">
              <a:lnSpc>
                <a:spcPts val="9000"/>
              </a:lnSpc>
            </a:pPr>
            <a:r>
              <a:rPr lang="en-US" altLang="en-US" sz="4000" b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  <a:sym typeface="Montserrat Bold" charset="0"/>
              </a:rPr>
              <a:t>Strategi Bisnis berkelanjutan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468350" y="1492250"/>
            <a:ext cx="4819650" cy="9207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711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930" b="1" dirty="0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Komunitas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507788" y="7002463"/>
            <a:ext cx="7042150" cy="7413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57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750" b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Sumber penghasilan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359900" y="4999038"/>
            <a:ext cx="2114550" cy="596900"/>
          </a:xfrm>
          <a:prstGeom prst="rect">
            <a:avLst/>
          </a:prstGeom>
        </p:spPr>
        <p:txBody>
          <a:bodyPr lIns="0" tIns="0" rIns="0" bIns="0"/>
          <a:lstStyle/>
          <a:p>
            <a:pPr eaLnBrk="1" fontAlgn="auto" hangingPunct="1">
              <a:lnSpc>
                <a:spcPts val="35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965" b="1" dirty="0" err="1">
                <a:solidFill>
                  <a:srgbClr val="000000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menjadi</a:t>
            </a:r>
            <a:endParaRPr lang="en-US" sz="2965" b="1" dirty="0">
              <a:solidFill>
                <a:srgbClr val="000000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8080"/>
            </a:gs>
            <a:gs pos="100000">
              <a:srgbClr val="054949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808038" y="904875"/>
            <a:ext cx="12077700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 hangingPunct="1">
              <a:lnSpc>
                <a:spcPts val="9000"/>
              </a:lnSpc>
            </a:pPr>
            <a:r>
              <a:rPr lang="en-US" altLang="en-US" sz="7500" b="1">
                <a:solidFill>
                  <a:srgbClr val="FFFFFF"/>
                </a:solidFill>
                <a:latin typeface="Arial" pitchFamily="34" charset="0"/>
                <a:ea typeface="Montserrat Bold" charset="0"/>
                <a:cs typeface="Arial" pitchFamily="34" charset="0"/>
                <a:sym typeface="Montserrat Bold" charset="0"/>
              </a:rPr>
              <a:t>Mengubah Belanja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531975" y="6991350"/>
            <a:ext cx="2571750" cy="46196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361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10" b="1" dirty="0">
                <a:solidFill>
                  <a:srgbClr val="FFFFFF"/>
                </a:solidFill>
                <a:latin typeface="Arial" panose="020B0604020202020204" pitchFamily="34" charset="0"/>
                <a:ea typeface="Montserrat Bold" panose="00000800000000000000"/>
                <a:cs typeface="Arial" panose="020B0604020202020204" pitchFamily="34" charset="0"/>
                <a:sym typeface="Montserrat Bold" panose="00000800000000000000"/>
              </a:rPr>
              <a:t> Air Purifier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77488" y="7256463"/>
            <a:ext cx="3143250" cy="4619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361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10" b="1" dirty="0">
                <a:solidFill>
                  <a:srgbClr val="FFFFFF"/>
                </a:solidFill>
                <a:latin typeface="Arial" panose="020B0604020202020204" pitchFamily="34" charset="0"/>
                <a:ea typeface="Montserrat Bold" panose="00000800000000000000"/>
                <a:cs typeface="Arial" panose="020B0604020202020204" pitchFamily="34" charset="0"/>
                <a:sym typeface="Montserrat Bold" panose="00000800000000000000"/>
              </a:rPr>
              <a:t> water Purifier</a:t>
            </a:r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2"/>
          <a:srcRect l="30252" t="10783" r="45403"/>
          <a:stretch>
            <a:fillRect/>
          </a:stretch>
        </p:blipFill>
        <p:spPr bwMode="auto">
          <a:xfrm>
            <a:off x="10369550" y="1743075"/>
            <a:ext cx="2447925" cy="597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/>
          <p:cNvPicPr>
            <a:picLocks noChangeAspect="1" noChangeArrowheads="1"/>
          </p:cNvPicPr>
          <p:nvPr/>
        </p:nvPicPr>
        <p:blipFill>
          <a:blip r:embed="rId2"/>
          <a:srcRect l="55254" t="35666" r="14893" b="4445"/>
          <a:stretch>
            <a:fillRect/>
          </a:stretch>
        </p:blipFill>
        <p:spPr bwMode="auto">
          <a:xfrm>
            <a:off x="13317538" y="2789238"/>
            <a:ext cx="3290887" cy="439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4488" y="2079625"/>
            <a:ext cx="5414962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1"/>
          <p:cNvSpPr txBox="1">
            <a:spLocks noChangeArrowheads="1"/>
          </p:cNvSpPr>
          <p:nvPr/>
        </p:nvSpPr>
        <p:spPr bwMode="auto">
          <a:xfrm>
            <a:off x="4970463" y="4152900"/>
            <a:ext cx="514826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 hangingPunct="1">
              <a:lnSpc>
                <a:spcPts val="9000"/>
              </a:lnSpc>
            </a:pPr>
            <a:r>
              <a:rPr lang="en-US" altLang="en-US" sz="7500" b="1">
                <a:solidFill>
                  <a:srgbClr val="FFFFFF"/>
                </a:solidFill>
                <a:latin typeface="Arial" pitchFamily="34" charset="0"/>
                <a:ea typeface="Montserrat Bold" charset="0"/>
                <a:cs typeface="Arial" pitchFamily="34" charset="0"/>
                <a:sym typeface="Montserrat Bold" charset="0"/>
              </a:rPr>
              <a:t>Menjadi</a:t>
            </a: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1366838" y="7004050"/>
            <a:ext cx="4894262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 hangingPunct="1"/>
            <a:r>
              <a:rPr lang="en-US" altLang="en-US" sz="4800" b="1">
                <a:solidFill>
                  <a:srgbClr val="FFFFFF"/>
                </a:solidFill>
                <a:latin typeface="Arial" pitchFamily="34" charset="0"/>
                <a:ea typeface="Montserrat Bold" charset="0"/>
                <a:cs typeface="Arial" pitchFamily="34" charset="0"/>
                <a:sym typeface="Montserrat Bold" charset="0"/>
              </a:rPr>
              <a:t>300K per bulan + Resiko</a:t>
            </a: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10480675" y="7737475"/>
            <a:ext cx="7807325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 hangingPunct="1"/>
            <a:r>
              <a:rPr lang="en-US" altLang="en-US" sz="4800" b="1">
                <a:solidFill>
                  <a:srgbClr val="FFFFFF"/>
                </a:solidFill>
                <a:latin typeface="Arial" pitchFamily="34" charset="0"/>
                <a:ea typeface="Montserrat Bold" charset="0"/>
                <a:cs typeface="Arial" pitchFamily="34" charset="0"/>
                <a:sym typeface="Montserrat Bold" charset="0"/>
              </a:rPr>
              <a:t>180K per bulan</a:t>
            </a:r>
          </a:p>
          <a:p>
            <a:pPr eaLnBrk="1" hangingPunct="1"/>
            <a:r>
              <a:rPr lang="en-US" altLang="en-US" sz="4800" b="1">
                <a:solidFill>
                  <a:srgbClr val="FFFFFF"/>
                </a:solidFill>
                <a:latin typeface="Arial" pitchFamily="34" charset="0"/>
                <a:ea typeface="Montserrat Bold" charset="0"/>
                <a:cs typeface="Arial" pitchFamily="34" charset="0"/>
                <a:sym typeface="Montserrat Bold" charset="0"/>
              </a:rPr>
              <a:t>+ Sehat</a:t>
            </a:r>
          </a:p>
          <a:p>
            <a:pPr eaLnBrk="1" hangingPunct="1"/>
            <a:r>
              <a:rPr lang="en-US" altLang="en-US" sz="4800" b="1">
                <a:solidFill>
                  <a:srgbClr val="FFFFFF"/>
                </a:solidFill>
                <a:latin typeface="Arial" pitchFamily="34" charset="0"/>
                <a:ea typeface="Montserrat Bold" charset="0"/>
                <a:cs typeface="Arial" pitchFamily="34" charset="0"/>
                <a:sym typeface="Montserrat Bold" charset="0"/>
              </a:rPr>
              <a:t>+ Penghasilan tambahan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09650" y="1414463"/>
            <a:ext cx="4551363" cy="445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458788" y="609600"/>
            <a:ext cx="17137062" cy="83026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4800" b="1">
                <a:latin typeface="Tahoma" pitchFamily="34" charset="0"/>
                <a:cs typeface="Tahoma" pitchFamily="34" charset="0"/>
              </a:rPr>
              <a:t>PERBANDINGAN AIR GALON </a:t>
            </a:r>
            <a:r>
              <a:rPr lang="en-US" altLang="en-US" sz="4800" b="1">
                <a:solidFill>
                  <a:srgbClr val="FFFFFF"/>
                </a:solidFill>
                <a:latin typeface="Tahoma" pitchFamily="34" charset="0"/>
                <a:cs typeface="Tahoma" pitchFamily="34" charset="0"/>
                <a:sym typeface="Montserrat Bold" charset="0"/>
              </a:rPr>
              <a:t>dengan WATER PURIFIER</a:t>
            </a:r>
            <a:endParaRPr lang="en-US" altLang="en-US" sz="4800"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Table 2"/>
          <p:cNvGraphicFramePr/>
          <p:nvPr/>
        </p:nvGraphicFramePr>
        <p:xfrm>
          <a:off x="719138" y="5005388"/>
          <a:ext cx="9001126" cy="1737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0563"/>
                <a:gridCol w="4500563"/>
              </a:tblGrid>
              <a:tr h="5789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sz="3200" dirty="0" err="1"/>
                        <a:t>Jenis</a:t>
                      </a:r>
                      <a:r>
                        <a:rPr lang="en-US" altLang="en-US" sz="3200" dirty="0"/>
                        <a:t> </a:t>
                      </a:r>
                      <a:r>
                        <a:rPr lang="en-US" altLang="en-US" sz="3200" dirty="0" err="1"/>
                        <a:t>Galon</a:t>
                      </a:r>
                      <a:endParaRPr lang="en-US" altLang="en-US" sz="3200" dirty="0"/>
                    </a:p>
                  </a:txBody>
                  <a:tcPr marL="91441" marR="91441" marT="45689" marB="45689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sz="3200" dirty="0"/>
                        <a:t>Biaya per Galon</a:t>
                      </a:r>
                    </a:p>
                  </a:txBody>
                  <a:tcPr marL="91441" marR="91441" marT="45689" marB="45689"/>
                </a:tc>
              </a:tr>
              <a:tr h="5789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sz="3200" dirty="0"/>
                        <a:t>Galon Merek Terkenal</a:t>
                      </a:r>
                    </a:p>
                  </a:txBody>
                  <a:tcPr marL="91441" marR="91441" marT="45689" marB="45689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sz="3200" dirty="0"/>
                        <a:t>Rp2</a:t>
                      </a:r>
                      <a:r>
                        <a:rPr lang="id-ID" altLang="en-US" sz="3200" dirty="0"/>
                        <a:t>2</a:t>
                      </a:r>
                      <a:r>
                        <a:rPr lang="en-US" altLang="en-US" sz="3200" dirty="0"/>
                        <a:t>.000</a:t>
                      </a:r>
                    </a:p>
                  </a:txBody>
                  <a:tcPr marL="91441" marR="91441" marT="45689" marB="45689"/>
                </a:tc>
              </a:tr>
              <a:tr h="5789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sz="3200" dirty="0"/>
                        <a:t>Galon Isi Ulang Biasa</a:t>
                      </a:r>
                    </a:p>
                  </a:txBody>
                  <a:tcPr marL="91441" marR="91441" marT="45689" marB="45689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sz="3200" dirty="0"/>
                        <a:t>Rp6.000</a:t>
                      </a:r>
                    </a:p>
                  </a:txBody>
                  <a:tcPr marL="91441" marR="91441" marT="45689" marB="45689"/>
                </a:tc>
              </a:tr>
            </a:tbl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370138" y="2606675"/>
            <a:ext cx="6913562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3600" b="1"/>
              <a:t>AIR GALON  </a:t>
            </a:r>
          </a:p>
          <a:p>
            <a:pPr eaLnBrk="1" hangingPunct="1"/>
            <a:r>
              <a:rPr lang="en-US" altLang="en-US" sz="3600" b="1"/>
              <a:t>1 keluarga 4 orang</a:t>
            </a:r>
          </a:p>
          <a:p>
            <a:pPr eaLnBrk="1" hangingPunct="1"/>
            <a:r>
              <a:rPr lang="en-US" altLang="en-US" sz="3600" b="1"/>
              <a:t>Sebulan habis 15 galon </a:t>
            </a:r>
            <a:endParaRPr lang="en-ID" altLang="en-US" sz="1400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19138" y="695325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3600" b="1"/>
              <a:t>Galon merek = 22.000 x 15</a:t>
            </a:r>
            <a:endParaRPr lang="en-ID" altLang="en-US" sz="3600" b="1"/>
          </a:p>
          <a:p>
            <a:pPr eaLnBrk="1" hangingPunct="1"/>
            <a:r>
              <a:rPr lang="en-ID" altLang="en-US" sz="3600" b="1"/>
              <a:t>								= 330.000/bulan</a:t>
            </a:r>
            <a:endParaRPr lang="en-US" altLang="en-US" sz="3600" b="1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19138" y="8239125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3600" b="1" dirty="0" err="1"/>
              <a:t>Galon</a:t>
            </a:r>
            <a:r>
              <a:rPr lang="en-US" altLang="en-US" sz="3600" b="1" dirty="0"/>
              <a:t> </a:t>
            </a:r>
            <a:r>
              <a:rPr lang="id-ID" altLang="en-US" sz="3600" b="1" dirty="0" smtClean="0"/>
              <a:t>isi ulang  </a:t>
            </a:r>
            <a:r>
              <a:rPr lang="en-US" altLang="en-US" sz="3600" b="1" dirty="0" smtClean="0"/>
              <a:t> </a:t>
            </a:r>
            <a:r>
              <a:rPr lang="en-US" altLang="en-US" sz="3600" b="1" dirty="0"/>
              <a:t>= 6.000 x 15</a:t>
            </a:r>
            <a:endParaRPr lang="en-ID" altLang="en-US" sz="3600" b="1" dirty="0"/>
          </a:p>
          <a:p>
            <a:pPr eaLnBrk="1" hangingPunct="1"/>
            <a:r>
              <a:rPr lang="en-ID" altLang="en-US" sz="3600" b="1" dirty="0"/>
              <a:t>								= 90.000/</a:t>
            </a:r>
            <a:r>
              <a:rPr lang="en-ID" altLang="en-US" sz="3600" b="1" dirty="0" err="1"/>
              <a:t>bulan</a:t>
            </a:r>
            <a:endParaRPr lang="en-US" altLang="en-US" sz="3600" b="1" dirty="0"/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0439400" y="3328988"/>
            <a:ext cx="7273925" cy="20621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ID" altLang="en-US" sz="3200" i="1"/>
              <a:t>Bayangkan, hanya untuk air minum, Anda "membuang" jutaan rupiah setiap tahun tanpa garansi kemurnian air.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0" grpId="0"/>
      <p:bldP spid="12" grpId="0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tory pin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47800" y="4964113"/>
            <a:ext cx="2520950" cy="315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1471613" y="542925"/>
            <a:ext cx="1375727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en-US" sz="6000" b="1"/>
              <a:t>SOLUSI YANG TEPAT SERTA DAPAT PELUANG EMAS</a:t>
            </a:r>
            <a:endParaRPr lang="en-US" altLang="en-US" sz="6000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06700" y="2946400"/>
            <a:ext cx="4356100" cy="144621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ID" altLang="en-US" sz="4400" b="1"/>
              <a:t>WATER PURIFIER DI RUMAH</a:t>
            </a:r>
            <a:endParaRPr lang="en-ID" altLang="en-US" sz="3600"/>
          </a:p>
        </p:txBody>
      </p:sp>
      <p:pic>
        <p:nvPicPr>
          <p:cNvPr id="7" name="Picture 6" descr="Story pin 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25200" y="3121025"/>
            <a:ext cx="3497263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/>
          <a:srcRect l="30252" t="10783" r="45403"/>
          <a:stretch>
            <a:fillRect/>
          </a:stretch>
        </p:blipFill>
        <p:spPr bwMode="auto">
          <a:xfrm>
            <a:off x="757238" y="2386013"/>
            <a:ext cx="1816100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296525" y="3967163"/>
            <a:ext cx="4932363" cy="46196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ID" altLang="en-US" sz="2400"/>
              <a:t>Memangkas pengeluaran rutin </a:t>
            </a:r>
            <a:endParaRPr lang="en-ID" altLang="en-US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9221788" y="5995988"/>
            <a:ext cx="6138862" cy="8318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ID" altLang="en-US" sz="2400"/>
              <a:t>Mendapatkan air minum murni tanpa batas langsung dari keran</a:t>
            </a:r>
            <a:endParaRPr lang="en-ID" altLang="en-US"/>
          </a:p>
        </p:txBody>
      </p:sp>
      <p:pic>
        <p:nvPicPr>
          <p:cNvPr id="16" name="Picture 15" descr="Story pin imag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54125" y="4894263"/>
            <a:ext cx="6561138" cy="437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952750" y="7554913"/>
            <a:ext cx="9790113" cy="15700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ID" altLang="en-US" sz="3200"/>
              <a:t>Berpeluang meraih </a:t>
            </a:r>
            <a:r>
              <a:rPr lang="en-ID" altLang="en-US" sz="3200" b="1"/>
              <a:t>penghasilan hingga Rp30.000.000 per bulan</a:t>
            </a:r>
            <a:r>
              <a:rPr lang="en-ID" altLang="en-US" sz="3200"/>
              <a:t> yang dapat </a:t>
            </a:r>
            <a:r>
              <a:rPr lang="en-ID" altLang="en-US" sz="3200" b="1"/>
              <a:t>diwariskan kepada putra-putri Anda</a:t>
            </a:r>
            <a:r>
              <a:rPr lang="en-ID" altLang="en-US" sz="3200"/>
              <a:t>.</a:t>
            </a:r>
            <a:endParaRPr lang="en-ID" altLang="en-US" sz="2400"/>
          </a:p>
        </p:txBody>
      </p:sp>
      <p:sp>
        <p:nvSpPr>
          <p:cNvPr id="17" name="Arrow: Right 16"/>
          <p:cNvSpPr/>
          <p:nvPr/>
        </p:nvSpPr>
        <p:spPr>
          <a:xfrm>
            <a:off x="7727950" y="3084513"/>
            <a:ext cx="2703513" cy="8747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19" name="Arrow: Right 18"/>
          <p:cNvSpPr/>
          <p:nvPr/>
        </p:nvSpPr>
        <p:spPr>
          <a:xfrm rot="2251240">
            <a:off x="7323138" y="4616450"/>
            <a:ext cx="2703512" cy="87471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21" name="Arrow: Right 20"/>
          <p:cNvSpPr/>
          <p:nvPr/>
        </p:nvSpPr>
        <p:spPr>
          <a:xfrm rot="4782628">
            <a:off x="5664200" y="5559425"/>
            <a:ext cx="2703513" cy="87471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10" grpId="0" animBg="1"/>
      <p:bldP spid="12" grpId="0" animBg="1"/>
      <p:bldP spid="14" grpId="0" animBg="1"/>
      <p:bldP spid="17" grpId="0" animBg="1"/>
      <p:bldP spid="19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2049744" y="162735"/>
            <a:ext cx="10443877" cy="665798"/>
            <a:chOff x="0" y="0"/>
            <a:chExt cx="13925169" cy="8877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25169" cy="887730"/>
            </a:xfrm>
            <a:custGeom>
              <a:avLst/>
              <a:gdLst/>
              <a:ahLst/>
              <a:cxnLst/>
              <a:rect l="l" t="t" r="r" b="b"/>
              <a:pathLst>
                <a:path w="13925169" h="887730">
                  <a:moveTo>
                    <a:pt x="0" y="0"/>
                  </a:moveTo>
                  <a:lnTo>
                    <a:pt x="13925169" y="0"/>
                  </a:lnTo>
                  <a:lnTo>
                    <a:pt x="13925169" y="887730"/>
                  </a:lnTo>
                  <a:lnTo>
                    <a:pt x="0" y="887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30000"/>
              </a:blip>
              <a:stretch>
                <a:fillRect t="-62" b="-6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 rot="6490800">
            <a:off x="5186143" y="7380427"/>
            <a:ext cx="9341548" cy="595503"/>
            <a:chOff x="0" y="0"/>
            <a:chExt cx="12455398" cy="79400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455398" cy="794004"/>
            </a:xfrm>
            <a:custGeom>
              <a:avLst/>
              <a:gdLst/>
              <a:ahLst/>
              <a:cxnLst/>
              <a:rect l="l" t="t" r="r" b="b"/>
              <a:pathLst>
                <a:path w="12455398" h="794004">
                  <a:moveTo>
                    <a:pt x="0" y="0"/>
                  </a:moveTo>
                  <a:lnTo>
                    <a:pt x="12455398" y="0"/>
                  </a:lnTo>
                  <a:lnTo>
                    <a:pt x="12455398" y="794004"/>
                  </a:lnTo>
                  <a:lnTo>
                    <a:pt x="0" y="7940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30000"/>
              </a:blip>
              <a:stretch>
                <a:fillRect t="-63" b="-63"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-174131" y="762592"/>
            <a:ext cx="18636261" cy="1337324"/>
          </a:xfrm>
          <a:custGeom>
            <a:avLst/>
            <a:gdLst/>
            <a:ahLst/>
            <a:cxnLst/>
            <a:rect l="l" t="t" r="r" b="b"/>
            <a:pathLst>
              <a:path w="18636261" h="1337324">
                <a:moveTo>
                  <a:pt x="0" y="0"/>
                </a:moveTo>
                <a:lnTo>
                  <a:pt x="18636262" y="0"/>
                </a:lnTo>
                <a:lnTo>
                  <a:pt x="18636262" y="1337325"/>
                </a:lnTo>
                <a:lnTo>
                  <a:pt x="0" y="13373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 l="-3295" t="-409717" r="-3249" b="-12095"/>
            </a:stretch>
          </a:blipFill>
          <a:ln cap="sq">
            <a:noFill/>
            <a:prstDash val="solid"/>
            <a:miter/>
          </a:ln>
        </p:spPr>
      </p:sp>
      <p:sp>
        <p:nvSpPr>
          <p:cNvPr id="17" name="TextBox 17"/>
          <p:cNvSpPr txBox="1"/>
          <p:nvPr/>
        </p:nvSpPr>
        <p:spPr>
          <a:xfrm>
            <a:off x="1697174" y="1019175"/>
            <a:ext cx="14893652" cy="857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60"/>
              </a:lnSpc>
            </a:pPr>
            <a:r>
              <a:rPr lang="en-US" sz="555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Cara </a:t>
            </a:r>
            <a:r>
              <a:rPr lang="en-US" sz="5550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bergabung</a:t>
            </a:r>
            <a:r>
              <a:rPr lang="en-US" sz="555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5550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Komunitas</a:t>
            </a:r>
            <a:r>
              <a:rPr lang="en-US" sz="555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5550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Alih</a:t>
            </a:r>
            <a:r>
              <a:rPr lang="en-US" sz="555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5550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Belanja</a:t>
            </a:r>
            <a:endParaRPr lang="en-US" sz="5550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28700" y="2338042"/>
            <a:ext cx="9429148" cy="4411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5"/>
              </a:lnSpc>
            </a:pPr>
            <a:r>
              <a:rPr lang="en-US" sz="36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Membayar Biaya keanggotaan </a:t>
            </a:r>
            <a:r>
              <a:rPr lang="en-US" sz="3600" dirty="0" err="1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sebesar</a:t>
            </a:r>
            <a:r>
              <a:rPr lang="en-US" sz="36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en-US" sz="3600" b="1" dirty="0" err="1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Rp</a:t>
            </a:r>
            <a:r>
              <a:rPr lang="en-US" sz="36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.</a:t>
            </a:r>
            <a:r>
              <a:rPr lang="id-ID" sz="36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5</a:t>
            </a:r>
            <a:r>
              <a:rPr lang="en-US" sz="3600" b="1" dirty="0" smtClean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00.000</a:t>
            </a:r>
            <a:r>
              <a:rPr lang="en-US" sz="36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,</a:t>
            </a:r>
            <a:r>
              <a:rPr lang="en-US" sz="36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dengan fasilitas sbb</a:t>
            </a:r>
          </a:p>
          <a:p>
            <a:pPr marL="734695" lvl="1" indent="-367030" algn="l">
              <a:lnSpc>
                <a:spcPts val="4765"/>
              </a:lnSpc>
              <a:buFont typeface="Arial" panose="020B0604020202020204"/>
              <a:buChar char="•"/>
            </a:pPr>
            <a:r>
              <a:rPr lang="en-US" sz="340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Mendapatkan :</a:t>
            </a:r>
          </a:p>
          <a:p>
            <a:pPr marL="1511935" lvl="2" indent="-504190" algn="l">
              <a:lnSpc>
                <a:spcPts val="4900"/>
              </a:lnSpc>
              <a:buFont typeface="Arial" panose="020B0604020202020204"/>
              <a:buChar char="⚬"/>
            </a:pPr>
            <a:r>
              <a:rPr lang="en-US" sz="35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1 unit PURE WATER PURIFIER</a:t>
            </a:r>
          </a:p>
          <a:p>
            <a:pPr marL="1007745" lvl="2" indent="0" algn="l">
              <a:lnSpc>
                <a:spcPts val="4900"/>
              </a:lnSpc>
              <a:buFont typeface="Arial" panose="020B0604020202020204"/>
              <a:buNone/>
            </a:pPr>
            <a:r>
              <a:rPr lang="en-US" sz="35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    (Dispenser) </a:t>
            </a:r>
          </a:p>
          <a:p>
            <a:pPr marL="1008380" lvl="2" algn="ctr">
              <a:lnSpc>
                <a:spcPts val="4900"/>
              </a:lnSpc>
            </a:pPr>
            <a:r>
              <a:rPr lang="en-US" sz="3500" b="1" dirty="0">
                <a:solidFill>
                  <a:srgbClr val="FFC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Atau</a:t>
            </a:r>
            <a:r>
              <a:rPr lang="en-US" sz="35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</a:p>
          <a:p>
            <a:pPr marL="1511935" lvl="2" indent="-504190" algn="l">
              <a:lnSpc>
                <a:spcPts val="4900"/>
              </a:lnSpc>
              <a:buFont typeface="Arial" panose="020B0604020202020204"/>
              <a:buChar char="⚬"/>
            </a:pPr>
            <a:r>
              <a:rPr lang="en-US" sz="350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1 unit  PURE AIR </a:t>
            </a:r>
            <a:r>
              <a:rPr lang="en-US" sz="3500" dirty="0" smtClean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PURIFIER</a:t>
            </a:r>
            <a:endParaRPr lang="en-US" sz="3500" dirty="0">
              <a:solidFill>
                <a:srgbClr val="FFFFFF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grpSp>
        <p:nvGrpSpPr>
          <p:cNvPr id="6" name="Group 22"/>
          <p:cNvGrpSpPr/>
          <p:nvPr/>
        </p:nvGrpSpPr>
        <p:grpSpPr>
          <a:xfrm>
            <a:off x="11597102" y="2008606"/>
            <a:ext cx="6178539" cy="7672322"/>
            <a:chOff x="6586727" y="4294386"/>
            <a:chExt cx="4932348" cy="5981785"/>
          </a:xfrm>
        </p:grpSpPr>
        <p:sp>
          <p:nvSpPr>
            <p:cNvPr id="24" name="Freeform 18"/>
            <p:cNvSpPr/>
            <p:nvPr/>
          </p:nvSpPr>
          <p:spPr>
            <a:xfrm>
              <a:off x="6586727" y="4749142"/>
              <a:ext cx="4932348" cy="5527029"/>
            </a:xfrm>
            <a:custGeom>
              <a:avLst/>
              <a:gdLst/>
              <a:ahLst/>
              <a:cxnLst/>
              <a:rect l="l" t="t" r="r" b="b"/>
              <a:pathLst>
                <a:path w="4932348" h="5527029">
                  <a:moveTo>
                    <a:pt x="0" y="0"/>
                  </a:moveTo>
                  <a:lnTo>
                    <a:pt x="4932348" y="0"/>
                  </a:lnTo>
                  <a:lnTo>
                    <a:pt x="4932348" y="5527028"/>
                  </a:lnTo>
                  <a:lnTo>
                    <a:pt x="0" y="55270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</p:sp>
        <p:sp>
          <p:nvSpPr>
            <p:cNvPr id="25" name="Freeform 19"/>
            <p:cNvSpPr/>
            <p:nvPr/>
          </p:nvSpPr>
          <p:spPr>
            <a:xfrm>
              <a:off x="6808275" y="4294386"/>
              <a:ext cx="4489253" cy="699624"/>
            </a:xfrm>
            <a:custGeom>
              <a:avLst/>
              <a:gdLst/>
              <a:ahLst/>
              <a:cxnLst/>
              <a:rect l="l" t="t" r="r" b="b"/>
              <a:pathLst>
                <a:path w="4489253" h="699624">
                  <a:moveTo>
                    <a:pt x="0" y="0"/>
                  </a:moveTo>
                  <a:lnTo>
                    <a:pt x="4489253" y="0"/>
                  </a:lnTo>
                  <a:lnTo>
                    <a:pt x="4489253" y="699624"/>
                  </a:lnTo>
                  <a:lnTo>
                    <a:pt x="0" y="6996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</p:sp>
        <p:sp>
          <p:nvSpPr>
            <p:cNvPr id="26" name="Freeform 20"/>
            <p:cNvSpPr/>
            <p:nvPr/>
          </p:nvSpPr>
          <p:spPr>
            <a:xfrm>
              <a:off x="6808275" y="4982349"/>
              <a:ext cx="1131059" cy="466416"/>
            </a:xfrm>
            <a:custGeom>
              <a:avLst/>
              <a:gdLst/>
              <a:ahLst/>
              <a:cxnLst/>
              <a:rect l="l" t="t" r="r" b="b"/>
              <a:pathLst>
                <a:path w="1131059" h="466416">
                  <a:moveTo>
                    <a:pt x="0" y="0"/>
                  </a:moveTo>
                  <a:lnTo>
                    <a:pt x="1131058" y="0"/>
                  </a:lnTo>
                  <a:lnTo>
                    <a:pt x="1131058" y="466416"/>
                  </a:lnTo>
                  <a:lnTo>
                    <a:pt x="0" y="466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</p:sp>
        <p:sp>
          <p:nvSpPr>
            <p:cNvPr id="27" name="Freeform 21"/>
            <p:cNvSpPr/>
            <p:nvPr/>
          </p:nvSpPr>
          <p:spPr>
            <a:xfrm>
              <a:off x="7041483" y="5215557"/>
              <a:ext cx="676303" cy="466416"/>
            </a:xfrm>
            <a:custGeom>
              <a:avLst/>
              <a:gdLst/>
              <a:ahLst/>
              <a:cxnLst/>
              <a:rect l="l" t="t" r="r" b="b"/>
              <a:pathLst>
                <a:path w="676303" h="466416">
                  <a:moveTo>
                    <a:pt x="0" y="0"/>
                  </a:moveTo>
                  <a:lnTo>
                    <a:pt x="676303" y="0"/>
                  </a:lnTo>
                  <a:lnTo>
                    <a:pt x="676303" y="466416"/>
                  </a:lnTo>
                  <a:lnTo>
                    <a:pt x="0" y="4664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</p:sp>
        <p:sp>
          <p:nvSpPr>
            <p:cNvPr id="28" name="Freeform 22"/>
            <p:cNvSpPr/>
            <p:nvPr/>
          </p:nvSpPr>
          <p:spPr>
            <a:xfrm>
              <a:off x="6808275" y="5903521"/>
              <a:ext cx="1131059" cy="932832"/>
            </a:xfrm>
            <a:custGeom>
              <a:avLst/>
              <a:gdLst/>
              <a:ahLst/>
              <a:cxnLst/>
              <a:rect l="l" t="t" r="r" b="b"/>
              <a:pathLst>
                <a:path w="1131059" h="932832">
                  <a:moveTo>
                    <a:pt x="0" y="0"/>
                  </a:moveTo>
                  <a:lnTo>
                    <a:pt x="1131058" y="0"/>
                  </a:lnTo>
                  <a:lnTo>
                    <a:pt x="1131058" y="932832"/>
                  </a:lnTo>
                  <a:lnTo>
                    <a:pt x="0" y="932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</p:sp>
        <p:sp>
          <p:nvSpPr>
            <p:cNvPr id="29" name="Freeform 23"/>
            <p:cNvSpPr/>
            <p:nvPr/>
          </p:nvSpPr>
          <p:spPr>
            <a:xfrm>
              <a:off x="7041483" y="5903521"/>
              <a:ext cx="676303" cy="699624"/>
            </a:xfrm>
            <a:custGeom>
              <a:avLst/>
              <a:gdLst/>
              <a:ahLst/>
              <a:cxnLst/>
              <a:rect l="l" t="t" r="r" b="b"/>
              <a:pathLst>
                <a:path w="676303" h="699624">
                  <a:moveTo>
                    <a:pt x="0" y="0"/>
                  </a:moveTo>
                  <a:lnTo>
                    <a:pt x="676303" y="0"/>
                  </a:lnTo>
                  <a:lnTo>
                    <a:pt x="676303" y="699624"/>
                  </a:lnTo>
                  <a:lnTo>
                    <a:pt x="0" y="6996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</p:sp>
        <p:sp>
          <p:nvSpPr>
            <p:cNvPr id="30" name="Freeform 24"/>
            <p:cNvSpPr/>
            <p:nvPr/>
          </p:nvSpPr>
          <p:spPr>
            <a:xfrm>
              <a:off x="6808275" y="6824692"/>
              <a:ext cx="1131059" cy="921171"/>
            </a:xfrm>
            <a:custGeom>
              <a:avLst/>
              <a:gdLst/>
              <a:ahLst/>
              <a:cxnLst/>
              <a:rect l="l" t="t" r="r" b="b"/>
              <a:pathLst>
                <a:path w="1131059" h="921171">
                  <a:moveTo>
                    <a:pt x="0" y="0"/>
                  </a:moveTo>
                  <a:lnTo>
                    <a:pt x="1131058" y="0"/>
                  </a:lnTo>
                  <a:lnTo>
                    <a:pt x="1131058" y="921172"/>
                  </a:lnTo>
                  <a:lnTo>
                    <a:pt x="0" y="921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</p:sp>
        <p:sp>
          <p:nvSpPr>
            <p:cNvPr id="31" name="Freeform 25"/>
            <p:cNvSpPr/>
            <p:nvPr/>
          </p:nvSpPr>
          <p:spPr>
            <a:xfrm>
              <a:off x="7041483" y="6824692"/>
              <a:ext cx="676303" cy="699624"/>
            </a:xfrm>
            <a:custGeom>
              <a:avLst/>
              <a:gdLst/>
              <a:ahLst/>
              <a:cxnLst/>
              <a:rect l="l" t="t" r="r" b="b"/>
              <a:pathLst>
                <a:path w="676303" h="699624">
                  <a:moveTo>
                    <a:pt x="0" y="0"/>
                  </a:moveTo>
                  <a:lnTo>
                    <a:pt x="676303" y="0"/>
                  </a:lnTo>
                  <a:lnTo>
                    <a:pt x="676303" y="699624"/>
                  </a:lnTo>
                  <a:lnTo>
                    <a:pt x="0" y="6996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</p:sp>
        <p:sp>
          <p:nvSpPr>
            <p:cNvPr id="32" name="Freeform 26"/>
            <p:cNvSpPr/>
            <p:nvPr/>
          </p:nvSpPr>
          <p:spPr>
            <a:xfrm>
              <a:off x="6808275" y="7512656"/>
              <a:ext cx="1131059" cy="921171"/>
            </a:xfrm>
            <a:custGeom>
              <a:avLst/>
              <a:gdLst/>
              <a:ahLst/>
              <a:cxnLst/>
              <a:rect l="l" t="t" r="r" b="b"/>
              <a:pathLst>
                <a:path w="1131059" h="921171">
                  <a:moveTo>
                    <a:pt x="0" y="0"/>
                  </a:moveTo>
                  <a:lnTo>
                    <a:pt x="1131058" y="0"/>
                  </a:lnTo>
                  <a:lnTo>
                    <a:pt x="1131058" y="921171"/>
                  </a:lnTo>
                  <a:lnTo>
                    <a:pt x="0" y="921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/>
              </a:stretch>
            </a:blipFill>
          </p:spPr>
        </p:sp>
        <p:sp>
          <p:nvSpPr>
            <p:cNvPr id="33" name="Freeform 27"/>
            <p:cNvSpPr/>
            <p:nvPr/>
          </p:nvSpPr>
          <p:spPr>
            <a:xfrm>
              <a:off x="7041483" y="7734203"/>
              <a:ext cx="676303" cy="699624"/>
            </a:xfrm>
            <a:custGeom>
              <a:avLst/>
              <a:gdLst/>
              <a:ahLst/>
              <a:cxnLst/>
              <a:rect l="l" t="t" r="r" b="b"/>
              <a:pathLst>
                <a:path w="676303" h="699624">
                  <a:moveTo>
                    <a:pt x="0" y="0"/>
                  </a:moveTo>
                  <a:lnTo>
                    <a:pt x="676303" y="0"/>
                  </a:lnTo>
                  <a:lnTo>
                    <a:pt x="676303" y="699624"/>
                  </a:lnTo>
                  <a:lnTo>
                    <a:pt x="0" y="6996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</p:sp>
        <p:sp>
          <p:nvSpPr>
            <p:cNvPr id="34" name="Freeform 28"/>
            <p:cNvSpPr/>
            <p:nvPr/>
          </p:nvSpPr>
          <p:spPr>
            <a:xfrm>
              <a:off x="6808275" y="8433827"/>
              <a:ext cx="1131059" cy="921171"/>
            </a:xfrm>
            <a:custGeom>
              <a:avLst/>
              <a:gdLst/>
              <a:ahLst/>
              <a:cxnLst/>
              <a:rect l="l" t="t" r="r" b="b"/>
              <a:pathLst>
                <a:path w="1131059" h="921171">
                  <a:moveTo>
                    <a:pt x="0" y="0"/>
                  </a:moveTo>
                  <a:lnTo>
                    <a:pt x="1131058" y="0"/>
                  </a:lnTo>
                  <a:lnTo>
                    <a:pt x="1131058" y="921172"/>
                  </a:lnTo>
                  <a:lnTo>
                    <a:pt x="0" y="921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/>
              </a:stretch>
            </a:blipFill>
          </p:spPr>
        </p:sp>
        <p:sp>
          <p:nvSpPr>
            <p:cNvPr id="35" name="Freeform 29"/>
            <p:cNvSpPr/>
            <p:nvPr/>
          </p:nvSpPr>
          <p:spPr>
            <a:xfrm>
              <a:off x="7041483" y="8655375"/>
              <a:ext cx="676303" cy="478076"/>
            </a:xfrm>
            <a:custGeom>
              <a:avLst/>
              <a:gdLst/>
              <a:ahLst/>
              <a:cxnLst/>
              <a:rect l="l" t="t" r="r" b="b"/>
              <a:pathLst>
                <a:path w="676303" h="478076">
                  <a:moveTo>
                    <a:pt x="0" y="0"/>
                  </a:moveTo>
                  <a:lnTo>
                    <a:pt x="676303" y="0"/>
                  </a:lnTo>
                  <a:lnTo>
                    <a:pt x="676303" y="478076"/>
                  </a:lnTo>
                  <a:lnTo>
                    <a:pt x="0" y="478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/>
              </a:stretch>
            </a:blipFill>
          </p:spPr>
        </p:sp>
        <p:sp>
          <p:nvSpPr>
            <p:cNvPr id="36" name="TextBox 40"/>
            <p:cNvSpPr txBox="1"/>
            <p:nvPr/>
          </p:nvSpPr>
          <p:spPr>
            <a:xfrm>
              <a:off x="7542973" y="4557078"/>
              <a:ext cx="3062673" cy="326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05"/>
                </a:lnSpc>
              </a:pPr>
              <a:r>
                <a:rPr lang="en-US" sz="1860" b="1" dirty="0">
                  <a:solidFill>
                    <a:srgbClr val="FFFFFF"/>
                  </a:solidFill>
                  <a:latin typeface="Roboto Bold" panose="02000000000000000000"/>
                  <a:ea typeface="Roboto Bold" panose="02000000000000000000"/>
                  <a:cs typeface="Roboto Bold" panose="02000000000000000000"/>
                  <a:sym typeface="Roboto Bold" panose="02000000000000000000"/>
                </a:rPr>
                <a:t>KEUNTUNGAN BERGABUNG</a:t>
              </a:r>
            </a:p>
          </p:txBody>
        </p:sp>
        <p:sp>
          <p:nvSpPr>
            <p:cNvPr id="37" name="TextBox 41"/>
            <p:cNvSpPr txBox="1"/>
            <p:nvPr/>
          </p:nvSpPr>
          <p:spPr>
            <a:xfrm>
              <a:off x="7865360" y="5234185"/>
              <a:ext cx="3062673" cy="189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40"/>
                </a:lnSpc>
              </a:pPr>
              <a:r>
                <a:rPr lang="en-US" sz="1600" b="1" dirty="0">
                  <a:solidFill>
                    <a:srgbClr val="003342"/>
                  </a:solidFill>
                  <a:latin typeface="Roboto Bold" panose="02000000000000000000"/>
                  <a:ea typeface="Roboto Bold" panose="02000000000000000000"/>
                  <a:cs typeface="Roboto Bold" panose="02000000000000000000"/>
                  <a:sym typeface="Roboto Bold" panose="02000000000000000000"/>
                </a:rPr>
                <a:t>BIAYA KEANGGOTAAN TERJANGKAU</a:t>
              </a:r>
            </a:p>
          </p:txBody>
        </p:sp>
        <p:sp>
          <p:nvSpPr>
            <p:cNvPr id="38" name="TextBox 42"/>
            <p:cNvSpPr txBox="1"/>
            <p:nvPr/>
          </p:nvSpPr>
          <p:spPr>
            <a:xfrm>
              <a:off x="7865360" y="6089155"/>
              <a:ext cx="2167155" cy="1974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60"/>
                </a:lnSpc>
              </a:pPr>
              <a:r>
                <a:rPr lang="en-US" sz="1600" b="1" dirty="0">
                  <a:solidFill>
                    <a:srgbClr val="003342"/>
                  </a:solidFill>
                  <a:latin typeface="Roboto Bold" panose="02000000000000000000"/>
                  <a:ea typeface="Roboto Bold" panose="02000000000000000000"/>
                  <a:cs typeface="Roboto Bold" panose="02000000000000000000"/>
                  <a:sym typeface="Roboto Bold" panose="02000000000000000000"/>
                </a:rPr>
                <a:t>MENDAPATKAN PRODUK</a:t>
              </a:r>
            </a:p>
          </p:txBody>
        </p:sp>
        <p:sp>
          <p:nvSpPr>
            <p:cNvPr id="39" name="TextBox 43"/>
            <p:cNvSpPr txBox="1"/>
            <p:nvPr/>
          </p:nvSpPr>
          <p:spPr>
            <a:xfrm>
              <a:off x="7865110" y="6315710"/>
              <a:ext cx="3288665" cy="26416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060"/>
                </a:lnSpc>
              </a:pPr>
              <a:r>
                <a:rPr lang="id-ID" sz="1470" dirty="0">
                  <a:solidFill>
                    <a:srgbClr val="003342"/>
                  </a:solidFill>
                  <a:latin typeface="Roboto" panose="02000000000000000000"/>
                  <a:ea typeface="Roboto" panose="02000000000000000000"/>
                  <a:cs typeface="Roboto" panose="02000000000000000000"/>
                  <a:sym typeface="Roboto" panose="02000000000000000000"/>
                </a:rPr>
                <a:t>Water </a:t>
              </a:r>
              <a:r>
                <a:rPr lang="en-US" sz="1470" dirty="0">
                  <a:solidFill>
                    <a:srgbClr val="003342"/>
                  </a:solidFill>
                  <a:latin typeface="Roboto" panose="02000000000000000000"/>
                  <a:ea typeface="Roboto" panose="02000000000000000000"/>
                  <a:cs typeface="Roboto" panose="02000000000000000000"/>
                  <a:sym typeface="Roboto" panose="02000000000000000000"/>
                </a:rPr>
                <a:t>Dispenser </a:t>
              </a:r>
              <a:r>
                <a:rPr lang="id-ID" sz="1470" dirty="0">
                  <a:solidFill>
                    <a:srgbClr val="003342"/>
                  </a:solidFill>
                  <a:latin typeface="Roboto" panose="02000000000000000000"/>
                  <a:ea typeface="Roboto" panose="02000000000000000000"/>
                  <a:cs typeface="Roboto" panose="02000000000000000000"/>
                  <a:sym typeface="Roboto" panose="02000000000000000000"/>
                </a:rPr>
                <a:t>atau  Air Purifier</a:t>
              </a:r>
              <a:endParaRPr lang="en-US" sz="1470" dirty="0">
                <a:solidFill>
                  <a:srgbClr val="00334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40" name="TextBox 44"/>
            <p:cNvSpPr txBox="1"/>
            <p:nvPr/>
          </p:nvSpPr>
          <p:spPr>
            <a:xfrm>
              <a:off x="7865360" y="8673527"/>
              <a:ext cx="2650735" cy="246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00"/>
                </a:lnSpc>
              </a:pPr>
              <a:r>
                <a:rPr lang="en-US" sz="1430" b="1">
                  <a:solidFill>
                    <a:srgbClr val="003342"/>
                  </a:solidFill>
                  <a:latin typeface="Roboto Bold" panose="02000000000000000000"/>
                  <a:ea typeface="Roboto Bold" panose="02000000000000000000"/>
                  <a:cs typeface="Roboto Bold" panose="02000000000000000000"/>
                  <a:sym typeface="Roboto Bold" panose="02000000000000000000"/>
                </a:rPr>
                <a:t>PELATIHAN &amp; PENDAMPINGAN</a:t>
              </a:r>
            </a:p>
          </p:txBody>
        </p:sp>
        <p:sp>
          <p:nvSpPr>
            <p:cNvPr id="41" name="TextBox 45"/>
            <p:cNvSpPr txBox="1"/>
            <p:nvPr/>
          </p:nvSpPr>
          <p:spPr>
            <a:xfrm>
              <a:off x="7865360" y="5461050"/>
              <a:ext cx="2346259" cy="2482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40"/>
                </a:lnSpc>
              </a:pPr>
              <a:r>
                <a:rPr lang="en-US" sz="1385">
                  <a:solidFill>
                    <a:srgbClr val="003342"/>
                  </a:solidFill>
                  <a:latin typeface="Roboto" panose="02000000000000000000"/>
                  <a:ea typeface="Roboto" panose="02000000000000000000"/>
                  <a:cs typeface="Roboto" panose="02000000000000000000"/>
                  <a:sym typeface="Roboto" panose="02000000000000000000"/>
                </a:rPr>
                <a:t>Sekali bayar untuk selamanya</a:t>
              </a:r>
            </a:p>
          </p:txBody>
        </p:sp>
        <p:sp>
          <p:nvSpPr>
            <p:cNvPr id="42" name="TextBox 46"/>
            <p:cNvSpPr txBox="1"/>
            <p:nvPr/>
          </p:nvSpPr>
          <p:spPr>
            <a:xfrm>
              <a:off x="7865110" y="6948805"/>
              <a:ext cx="2740025" cy="1974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2060"/>
                </a:lnSpc>
              </a:pPr>
              <a:r>
                <a:rPr lang="en-US" sz="1600" b="1" dirty="0">
                  <a:solidFill>
                    <a:srgbClr val="003342"/>
                  </a:solidFill>
                  <a:latin typeface="Roboto Bold" panose="02000000000000000000"/>
                  <a:ea typeface="Roboto Bold" panose="02000000000000000000"/>
                  <a:cs typeface="Roboto Bold" panose="02000000000000000000"/>
                  <a:sym typeface="Roboto Bold" panose="02000000000000000000"/>
                </a:rPr>
                <a:t>SISTEM KOMUNITAS</a:t>
              </a:r>
            </a:p>
          </p:txBody>
        </p:sp>
        <p:sp>
          <p:nvSpPr>
            <p:cNvPr id="43" name="TextBox 47"/>
            <p:cNvSpPr txBox="1"/>
            <p:nvPr/>
          </p:nvSpPr>
          <p:spPr>
            <a:xfrm>
              <a:off x="7865110" y="7202170"/>
              <a:ext cx="2134235" cy="321945"/>
            </a:xfrm>
            <a:prstGeom prst="rect">
              <a:avLst/>
            </a:prstGeom>
          </p:spPr>
          <p:txBody>
            <a:bodyPr lIns="0" tIns="0" rIns="0" bIns="0" rtlCol="0" anchor="t">
              <a:noAutofit/>
            </a:bodyPr>
            <a:lstStyle/>
            <a:p>
              <a:pPr algn="l">
                <a:lnSpc>
                  <a:spcPts val="2060"/>
                </a:lnSpc>
              </a:pPr>
              <a:r>
                <a:rPr lang="en-US" sz="1470" dirty="0">
                  <a:solidFill>
                    <a:srgbClr val="003342"/>
                  </a:solidFill>
                  <a:latin typeface="Roboto" panose="02000000000000000000"/>
                  <a:ea typeface="Roboto" panose="02000000000000000000"/>
                  <a:cs typeface="Roboto" panose="02000000000000000000"/>
                  <a:sym typeface="Roboto" panose="02000000000000000000"/>
                </a:rPr>
                <a:t>yang </a:t>
              </a:r>
              <a:r>
                <a:rPr lang="en-US" sz="1470" dirty="0" err="1">
                  <a:solidFill>
                    <a:srgbClr val="003342"/>
                  </a:solidFill>
                  <a:latin typeface="Roboto" panose="02000000000000000000"/>
                  <a:ea typeface="Roboto" panose="02000000000000000000"/>
                  <a:cs typeface="Roboto" panose="02000000000000000000"/>
                  <a:sym typeface="Roboto" panose="02000000000000000000"/>
                </a:rPr>
                <a:t>saling</a:t>
              </a:r>
              <a:r>
                <a:rPr lang="en-US" sz="1470" dirty="0">
                  <a:solidFill>
                    <a:srgbClr val="003342"/>
                  </a:solidFill>
                  <a:latin typeface="Roboto" panose="02000000000000000000"/>
                  <a:ea typeface="Roboto" panose="02000000000000000000"/>
                  <a:cs typeface="Roboto" panose="02000000000000000000"/>
                  <a:sym typeface="Roboto" panose="02000000000000000000"/>
                </a:rPr>
                <a:t> </a:t>
              </a:r>
              <a:r>
                <a:rPr lang="en-US" sz="1470" dirty="0" err="1">
                  <a:solidFill>
                    <a:srgbClr val="003342"/>
                  </a:solidFill>
                  <a:latin typeface="Roboto" panose="02000000000000000000"/>
                  <a:ea typeface="Roboto" panose="02000000000000000000"/>
                  <a:cs typeface="Roboto" panose="02000000000000000000"/>
                  <a:sym typeface="Roboto" panose="02000000000000000000"/>
                </a:rPr>
                <a:t>mendukung</a:t>
              </a:r>
              <a:endParaRPr lang="en-US" sz="1470" dirty="0">
                <a:solidFill>
                  <a:srgbClr val="003342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endParaRPr>
            </a:p>
          </p:txBody>
        </p:sp>
        <p:sp>
          <p:nvSpPr>
            <p:cNvPr id="44" name="TextBox 48"/>
            <p:cNvSpPr txBox="1"/>
            <p:nvPr/>
          </p:nvSpPr>
          <p:spPr>
            <a:xfrm>
              <a:off x="7865360" y="7813830"/>
              <a:ext cx="2901480" cy="246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00"/>
                </a:lnSpc>
              </a:pPr>
              <a:r>
                <a:rPr lang="en-US" sz="1430" b="1" dirty="0">
                  <a:solidFill>
                    <a:srgbClr val="003342"/>
                  </a:solidFill>
                  <a:latin typeface="Roboto Bold" panose="02000000000000000000"/>
                  <a:ea typeface="Roboto Bold" panose="02000000000000000000"/>
                  <a:cs typeface="Roboto Bold" panose="02000000000000000000"/>
                  <a:sym typeface="Roboto Bold" panose="02000000000000000000"/>
                </a:rPr>
                <a:t>KESEMPATAN MENGEMBANGKAN</a:t>
              </a:r>
            </a:p>
          </p:txBody>
        </p:sp>
        <p:sp>
          <p:nvSpPr>
            <p:cNvPr id="45" name="TextBox 49"/>
            <p:cNvSpPr txBox="1"/>
            <p:nvPr/>
          </p:nvSpPr>
          <p:spPr>
            <a:xfrm>
              <a:off x="7865360" y="8035415"/>
              <a:ext cx="1253726" cy="2572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60"/>
                </a:lnSpc>
              </a:pPr>
              <a:r>
                <a:rPr lang="en-US" sz="1470">
                  <a:solidFill>
                    <a:srgbClr val="003342"/>
                  </a:solidFill>
                  <a:latin typeface="Roboto" panose="02000000000000000000"/>
                  <a:ea typeface="Roboto" panose="02000000000000000000"/>
                  <a:cs typeface="Roboto" panose="02000000000000000000"/>
                  <a:sym typeface="Roboto" panose="02000000000000000000"/>
                </a:rPr>
                <a:t>jaringan usaha</a:t>
              </a:r>
            </a:p>
          </p:txBody>
        </p:sp>
        <p:sp>
          <p:nvSpPr>
            <p:cNvPr id="46" name="TextBox 50"/>
            <p:cNvSpPr txBox="1"/>
            <p:nvPr/>
          </p:nvSpPr>
          <p:spPr>
            <a:xfrm>
              <a:off x="7865360" y="8914645"/>
              <a:ext cx="2131334" cy="2276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80"/>
                </a:lnSpc>
              </a:pPr>
              <a:r>
                <a:rPr lang="en-US" sz="1340">
                  <a:solidFill>
                    <a:srgbClr val="003342"/>
                  </a:solidFill>
                  <a:latin typeface="Roboto" panose="02000000000000000000"/>
                  <a:ea typeface="Roboto" panose="02000000000000000000"/>
                  <a:cs typeface="Roboto" panose="02000000000000000000"/>
                  <a:sym typeface="Roboto" panose="02000000000000000000"/>
                </a:rPr>
                <a:t>bisnis secara berkelanjutan</a:t>
              </a:r>
            </a:p>
          </p:txBody>
        </p:sp>
        <p:sp>
          <p:nvSpPr>
            <p:cNvPr id="47" name="TextBox 51"/>
            <p:cNvSpPr txBox="1"/>
            <p:nvPr/>
          </p:nvSpPr>
          <p:spPr>
            <a:xfrm>
              <a:off x="7865360" y="9533225"/>
              <a:ext cx="2077603" cy="2466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000"/>
                </a:lnSpc>
              </a:pPr>
              <a:r>
                <a:rPr lang="en-US" sz="1430" b="1">
                  <a:solidFill>
                    <a:srgbClr val="003342"/>
                  </a:solidFill>
                  <a:latin typeface="Roboto Bold" panose="02000000000000000000"/>
                  <a:ea typeface="Roboto Bold" panose="02000000000000000000"/>
                  <a:cs typeface="Roboto Bold" panose="02000000000000000000"/>
                  <a:sym typeface="Roboto Bold" panose="02000000000000000000"/>
                </a:rPr>
                <a:t>POTENSI PENGHASILAN</a:t>
              </a:r>
            </a:p>
          </p:txBody>
        </p:sp>
        <p:sp>
          <p:nvSpPr>
            <p:cNvPr id="48" name="TextBox 52"/>
            <p:cNvSpPr txBox="1"/>
            <p:nvPr/>
          </p:nvSpPr>
          <p:spPr>
            <a:xfrm>
              <a:off x="7865360" y="9759539"/>
              <a:ext cx="3152225" cy="2477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940"/>
                </a:lnSpc>
              </a:pPr>
              <a:r>
                <a:rPr lang="en-US" sz="1385">
                  <a:solidFill>
                    <a:srgbClr val="003342"/>
                  </a:solidFill>
                  <a:latin typeface="Roboto" panose="02000000000000000000"/>
                  <a:ea typeface="Roboto" panose="02000000000000000000"/>
                  <a:cs typeface="Roboto" panose="02000000000000000000"/>
                  <a:sym typeface="Roboto" panose="02000000000000000000"/>
                </a:rPr>
                <a:t>sesuai kinerja &amp; perkembangan jaringan</a:t>
              </a: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28564" y="6786574"/>
            <a:ext cx="12215898" cy="2857192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>
              <a:lnSpc>
                <a:spcPts val="5335"/>
              </a:lnSpc>
            </a:pPr>
            <a:r>
              <a:rPr lang="id-ID" sz="2800" b="1" dirty="0" smtClean="0">
                <a:latin typeface="Poppins Semi-Bold" panose="00000700000000000000"/>
                <a:ea typeface="Poppins Semi-Bold" panose="00000700000000000000"/>
                <a:cs typeface="Poppins Semi-Bold" panose="00000700000000000000"/>
                <a:sym typeface="Poppins Semi-Bold" panose="00000700000000000000"/>
              </a:rPr>
              <a:t>Catatan: </a:t>
            </a:r>
            <a:endParaRPr lang="id-ID" sz="2800" b="1" dirty="0" smtClean="0">
              <a:latin typeface="Poppins Semi-Bold" panose="00000700000000000000"/>
              <a:ea typeface="Poppins Semi-Bold" panose="00000700000000000000"/>
              <a:cs typeface="Poppins Semi-Bold" panose="00000700000000000000"/>
              <a:sym typeface="Poppins Semi-Bold" panose="00000700000000000000"/>
            </a:endParaRPr>
          </a:p>
          <a:p>
            <a:pPr>
              <a:lnSpc>
                <a:spcPts val="5335"/>
              </a:lnSpc>
              <a:buFont typeface="Wingdings" pitchFamily="2" charset="2"/>
              <a:buChar char="Ø"/>
            </a:pPr>
            <a:r>
              <a:rPr lang="id-ID" sz="2800" b="1" dirty="0" smtClean="0">
                <a:latin typeface="Poppins Semi-Bold" panose="00000700000000000000"/>
                <a:ea typeface="Poppins Semi-Bold" panose="00000700000000000000"/>
                <a:cs typeface="Poppins Semi-Bold" panose="00000700000000000000"/>
                <a:sym typeface="Poppins Semi-Bold" panose="00000700000000000000"/>
              </a:rPr>
              <a:t> </a:t>
            </a:r>
            <a:r>
              <a:rPr lang="id-ID" sz="2800" b="1" dirty="0" smtClean="0">
                <a:latin typeface="Poppins Semi-Bold" panose="00000700000000000000"/>
                <a:ea typeface="Poppins Semi-Bold" panose="00000700000000000000"/>
                <a:cs typeface="Poppins Semi-Bold" panose="00000700000000000000"/>
                <a:sym typeface="Poppins Semi-Bold" panose="00000700000000000000"/>
              </a:rPr>
              <a:t> Produk </a:t>
            </a:r>
            <a:r>
              <a:rPr lang="id-ID" sz="2800" b="1" dirty="0" smtClean="0">
                <a:latin typeface="Poppins Semi-Bold" panose="00000700000000000000"/>
                <a:ea typeface="Poppins Semi-Bold" panose="00000700000000000000"/>
                <a:cs typeface="Poppins Semi-Bold" panose="00000700000000000000"/>
                <a:sym typeface="Poppins Semi-Bold" panose="00000700000000000000"/>
              </a:rPr>
              <a:t>didapat apabila  anda </a:t>
            </a:r>
            <a:r>
              <a:rPr lang="id-ID" sz="2800" b="1" dirty="0" smtClean="0">
                <a:latin typeface="Poppins Semi-Bold" panose="00000700000000000000"/>
                <a:ea typeface="Poppins Semi-Bold" panose="00000700000000000000"/>
                <a:cs typeface="Poppins Semi-Bold" panose="00000700000000000000"/>
                <a:sym typeface="Poppins Semi-Bold" panose="00000700000000000000"/>
              </a:rPr>
              <a:t>memiliki </a:t>
            </a:r>
            <a:r>
              <a:rPr lang="id-ID" sz="2800" b="1" dirty="0" smtClean="0">
                <a:latin typeface="Poppins Semi-Bold" panose="00000700000000000000"/>
                <a:ea typeface="Poppins Semi-Bold" panose="00000700000000000000"/>
                <a:cs typeface="Poppins Semi-Bold" panose="00000700000000000000"/>
                <a:sym typeface="Poppins Semi-Bold" panose="00000700000000000000"/>
              </a:rPr>
              <a:t>CC atau DP 4,5 </a:t>
            </a:r>
            <a:r>
              <a:rPr lang="id-ID" sz="2800" b="1" dirty="0" smtClean="0">
                <a:latin typeface="Poppins Semi-Bold" panose="00000700000000000000"/>
                <a:ea typeface="Poppins Semi-Bold" panose="00000700000000000000"/>
                <a:cs typeface="Poppins Semi-Bold" panose="00000700000000000000"/>
                <a:sym typeface="Poppins Semi-Bold" panose="00000700000000000000"/>
              </a:rPr>
              <a:t>jt</a:t>
            </a:r>
          </a:p>
          <a:p>
            <a:pPr>
              <a:lnSpc>
                <a:spcPts val="5335"/>
              </a:lnSpc>
              <a:buFont typeface="Wingdings" pitchFamily="2" charset="2"/>
              <a:buChar char="Ø"/>
            </a:pPr>
            <a:r>
              <a:rPr lang="id-ID" sz="2800" b="1" dirty="0" smtClean="0">
                <a:latin typeface="Poppins Semi-Bold" panose="00000700000000000000"/>
                <a:ea typeface="Poppins Semi-Bold" panose="00000700000000000000"/>
                <a:cs typeface="Poppins Semi-Bold" panose="00000700000000000000"/>
                <a:sym typeface="Poppins Semi-Bold" panose="00000700000000000000"/>
              </a:rPr>
              <a:t>  Bila tidak maka Produk akan didapat setelah akumulasi bonus  	mencapai  Rp. 5.000.000. ( Lima Juta Rupiah).</a:t>
            </a:r>
            <a:endParaRPr lang="en-US" sz="2800" b="1" dirty="0">
              <a:latin typeface="Poppins Semi-Bold" panose="00000700000000000000"/>
              <a:ea typeface="Poppins Semi-Bold" panose="00000700000000000000"/>
              <a:cs typeface="Poppins Semi-Bold" panose="00000700000000000000"/>
              <a:sym typeface="Poppins Semi-Bold" panose="0000070000000000000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4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071506" y="285716"/>
            <a:ext cx="16230573" cy="1978790"/>
          </a:xfrm>
          <a:prstGeom prst="rect">
            <a:avLst/>
          </a:prstGeom>
          <a:blipFill>
            <a:blip r:embed="rId2"/>
            <a:srcRect/>
            <a:stretch>
              <a:fillRect l="-7471" t="-38260" r="-7471" b="-501438"/>
            </a:stretch>
          </a:blipFill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 dirty="0">
              <a:latin typeface="+mn-lt"/>
            </a:endParaRPr>
          </a:p>
        </p:txBody>
      </p:sp>
      <p:sp>
        <p:nvSpPr>
          <p:cNvPr id="17" name="Freeform 4"/>
          <p:cNvSpPr/>
          <p:nvPr/>
        </p:nvSpPr>
        <p:spPr>
          <a:xfrm>
            <a:off x="1643010" y="4214806"/>
            <a:ext cx="14216162" cy="1928826"/>
          </a:xfrm>
          <a:prstGeom prst="rect">
            <a:avLst/>
          </a:prstGeom>
          <a:blipFill>
            <a:blip r:embed="rId2"/>
            <a:srcRect/>
            <a:stretch>
              <a:fillRect l="-7542" t="-213787" r="-7400" b="-188470"/>
            </a:stretch>
          </a:blipFill>
        </p:spPr>
      </p:sp>
      <p:sp>
        <p:nvSpPr>
          <p:cNvPr id="18" name="Freeform 4"/>
          <p:cNvSpPr/>
          <p:nvPr/>
        </p:nvSpPr>
        <p:spPr>
          <a:xfrm>
            <a:off x="1500134" y="6286508"/>
            <a:ext cx="14359038" cy="2143140"/>
          </a:xfrm>
          <a:prstGeom prst="rect">
            <a:avLst/>
          </a:prstGeom>
          <a:blipFill>
            <a:blip r:embed="rId2"/>
            <a:srcRect/>
            <a:stretch>
              <a:fillRect l="-6955" t="-317592" r="-7987" b="-84666"/>
            </a:stretch>
          </a:blipFill>
        </p:spPr>
      </p: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1500134" y="2214542"/>
            <a:ext cx="14287500" cy="1857375"/>
            <a:chOff x="1500134" y="2357418"/>
            <a:chExt cx="14287599" cy="1857388"/>
          </a:xfrm>
        </p:grpSpPr>
        <p:sp>
          <p:nvSpPr>
            <p:cNvPr id="16" name="Freeform 4"/>
            <p:cNvSpPr/>
            <p:nvPr/>
          </p:nvSpPr>
          <p:spPr>
            <a:xfrm>
              <a:off x="1500134" y="2357418"/>
              <a:ext cx="14287599" cy="1857388"/>
            </a:xfrm>
            <a:prstGeom prst="rect">
              <a:avLst/>
            </a:prstGeom>
            <a:blipFill>
              <a:blip r:embed="rId2"/>
              <a:srcRect/>
              <a:stretch>
                <a:fillRect l="-7471" t="-112897" r="-7471" b="-289360"/>
              </a:stretch>
            </a:blipFill>
          </p:spPr>
        </p:sp>
        <p:sp>
          <p:nvSpPr>
            <p:cNvPr id="23" name="TextBox 22"/>
            <p:cNvSpPr txBox="1"/>
            <p:nvPr/>
          </p:nvSpPr>
          <p:spPr>
            <a:xfrm rot="195866">
              <a:off x="3730586" y="2617770"/>
              <a:ext cx="1089033" cy="460378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rgbClr val="FAFAFA"/>
                  </a:solidFill>
                </a:rPr>
                <a:t>Pendaftaran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1200" b="1" dirty="0">
                  <a:solidFill>
                    <a:srgbClr val="FAFAFA"/>
                  </a:solidFill>
                </a:rPr>
                <a:t>5</a:t>
              </a:r>
              <a:r>
                <a:rPr lang="en-US" sz="1200" b="1" dirty="0">
                  <a:solidFill>
                    <a:srgbClr val="FAFAFA"/>
                  </a:solidFill>
                </a:rPr>
                <a:t>00K</a:t>
              </a:r>
              <a:endParaRPr lang="en-ID" sz="1200" b="1" dirty="0">
                <a:solidFill>
                  <a:srgbClr val="FAFAFA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571968" y="8358210"/>
            <a:ext cx="12573088" cy="1409681"/>
          </a:xfrm>
          <a:prstGeom prst="rect">
            <a:avLst/>
          </a:prstGeom>
          <a:noFill/>
        </p:spPr>
        <p:txBody>
          <a:bodyPr wrap="square" lIns="137160" tIns="68580" rIns="137160" bIns="68580">
            <a:spAutoFit/>
          </a:bodyPr>
          <a:lstStyle/>
          <a:p>
            <a:pPr>
              <a:lnSpc>
                <a:spcPts val="5335"/>
              </a:lnSpc>
            </a:pPr>
            <a:r>
              <a:rPr lang="id-ID" sz="2800" b="1" dirty="0" smtClean="0">
                <a:solidFill>
                  <a:schemeClr val="bg1"/>
                </a:solidFill>
                <a:latin typeface="Poppins Semi-Bold" panose="00000700000000000000"/>
                <a:ea typeface="Poppins Semi-Bold" panose="00000700000000000000"/>
                <a:cs typeface="Poppins Semi-Bold" panose="00000700000000000000"/>
                <a:sym typeface="Poppins Semi-Bold" panose="00000700000000000000"/>
              </a:rPr>
              <a:t>Catatan: Fee 9 jt hanya diperoleh apabila anda mengajak Anggota yang langsung mendapat Produk (memiliki CC atau DP 4,5 jt</a:t>
            </a:r>
            <a:endParaRPr lang="en-US" sz="2800" b="1" dirty="0">
              <a:solidFill>
                <a:schemeClr val="bg1"/>
              </a:solidFill>
              <a:latin typeface="Poppins Semi-Bold" panose="00000700000000000000"/>
              <a:ea typeface="Poppins Semi-Bold" panose="00000700000000000000"/>
              <a:cs typeface="Poppins Semi-Bold" panose="00000700000000000000"/>
              <a:sym typeface="Poppins Semi-Bold" panose="0000070000000000000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reeform 2"/>
          <p:cNvSpPr>
            <a:spLocks/>
          </p:cNvSpPr>
          <p:nvPr/>
        </p:nvSpPr>
        <p:spPr bwMode="auto">
          <a:xfrm>
            <a:off x="12038013" y="6921500"/>
            <a:ext cx="3857625" cy="1587500"/>
          </a:xfrm>
          <a:custGeom>
            <a:avLst/>
            <a:gdLst>
              <a:gd name="T0" fmla="*/ 0 w 3657600"/>
              <a:gd name="T1" fmla="*/ 0 h 1504950"/>
              <a:gd name="T2" fmla="*/ 4068589 w 3657600"/>
              <a:gd name="T3" fmla="*/ 0 h 1504950"/>
              <a:gd name="T4" fmla="*/ 4068589 w 3657600"/>
              <a:gd name="T5" fmla="*/ 1674578 h 1504950"/>
              <a:gd name="T6" fmla="*/ 0 w 3657600"/>
              <a:gd name="T7" fmla="*/ 1674578 h 1504950"/>
              <a:gd name="T8" fmla="*/ 0 w 3657600"/>
              <a:gd name="T9" fmla="*/ 0 h 15049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57600" h="1504950">
                <a:moveTo>
                  <a:pt x="0" y="0"/>
                </a:moveTo>
                <a:lnTo>
                  <a:pt x="3657600" y="0"/>
                </a:lnTo>
                <a:lnTo>
                  <a:pt x="3657600" y="1504950"/>
                </a:lnTo>
                <a:lnTo>
                  <a:pt x="0" y="15049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5603" name="Freeform 3"/>
          <p:cNvSpPr>
            <a:spLocks/>
          </p:cNvSpPr>
          <p:nvPr/>
        </p:nvSpPr>
        <p:spPr bwMode="auto">
          <a:xfrm>
            <a:off x="0" y="0"/>
            <a:ext cx="18288000" cy="10287000"/>
          </a:xfrm>
          <a:custGeom>
            <a:avLst/>
            <a:gdLst>
              <a:gd name="T0" fmla="*/ 0 w 14630400"/>
              <a:gd name="T1" fmla="*/ 0 h 9753600"/>
              <a:gd name="T2" fmla="*/ 22860000 w 14630400"/>
              <a:gd name="T3" fmla="*/ 0 h 9753600"/>
              <a:gd name="T4" fmla="*/ 22860000 w 14630400"/>
              <a:gd name="T5" fmla="*/ 10849570 h 9753600"/>
              <a:gd name="T6" fmla="*/ 0 w 14630400"/>
              <a:gd name="T7" fmla="*/ 10849570 h 9753600"/>
              <a:gd name="T8" fmla="*/ 0 w 14630400"/>
              <a:gd name="T9" fmla="*/ 0 h 9753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630400" h="9753600">
                <a:moveTo>
                  <a:pt x="0" y="0"/>
                </a:moveTo>
                <a:lnTo>
                  <a:pt x="14630400" y="0"/>
                </a:lnTo>
                <a:lnTo>
                  <a:pt x="14630400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5604" name="Freeform 4"/>
          <p:cNvSpPr>
            <a:spLocks/>
          </p:cNvSpPr>
          <p:nvPr/>
        </p:nvSpPr>
        <p:spPr bwMode="auto">
          <a:xfrm>
            <a:off x="1619250" y="190500"/>
            <a:ext cx="974725" cy="1004888"/>
          </a:xfrm>
          <a:custGeom>
            <a:avLst/>
            <a:gdLst>
              <a:gd name="T0" fmla="*/ 0 w 923925"/>
              <a:gd name="T1" fmla="*/ 0 h 952500"/>
              <a:gd name="T2" fmla="*/ 1028318 w 923925"/>
              <a:gd name="T3" fmla="*/ 0 h 952500"/>
              <a:gd name="T4" fmla="*/ 1028318 w 923925"/>
              <a:gd name="T5" fmla="*/ 1060157 h 952500"/>
              <a:gd name="T6" fmla="*/ 0 w 923925"/>
              <a:gd name="T7" fmla="*/ 1060157 h 952500"/>
              <a:gd name="T8" fmla="*/ 0 w 923925"/>
              <a:gd name="T9" fmla="*/ 0 h 9525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23925" h="952500">
                <a:moveTo>
                  <a:pt x="0" y="0"/>
                </a:moveTo>
                <a:lnTo>
                  <a:pt x="923925" y="0"/>
                </a:lnTo>
                <a:lnTo>
                  <a:pt x="923925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5605" name="Freeform 5"/>
          <p:cNvSpPr>
            <a:spLocks/>
          </p:cNvSpPr>
          <p:nvPr/>
        </p:nvSpPr>
        <p:spPr bwMode="auto">
          <a:xfrm>
            <a:off x="13966825" y="8307388"/>
            <a:ext cx="2701925" cy="1789112"/>
          </a:xfrm>
          <a:custGeom>
            <a:avLst/>
            <a:gdLst>
              <a:gd name="T0" fmla="*/ 0 w 2562225"/>
              <a:gd name="T1" fmla="*/ 0 h 1695450"/>
              <a:gd name="T2" fmla="*/ 2849242 w 2562225"/>
              <a:gd name="T3" fmla="*/ 0 h 1695450"/>
              <a:gd name="T4" fmla="*/ 2849242 w 2562225"/>
              <a:gd name="T5" fmla="*/ 1887948 h 1695450"/>
              <a:gd name="T6" fmla="*/ 0 w 2562225"/>
              <a:gd name="T7" fmla="*/ 1887948 h 1695450"/>
              <a:gd name="T8" fmla="*/ 0 w 2562225"/>
              <a:gd name="T9" fmla="*/ 0 h 169545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62225" h="1695450">
                <a:moveTo>
                  <a:pt x="0" y="0"/>
                </a:moveTo>
                <a:lnTo>
                  <a:pt x="2562225" y="0"/>
                </a:lnTo>
                <a:lnTo>
                  <a:pt x="2562225" y="1695450"/>
                </a:lnTo>
                <a:lnTo>
                  <a:pt x="0" y="169545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4322763" y="190500"/>
            <a:ext cx="9644062" cy="1195388"/>
          </a:xfrm>
          <a:custGeom>
            <a:avLst/>
            <a:gdLst>
              <a:gd name="T0" fmla="*/ 0 w 9144000"/>
              <a:gd name="T1" fmla="*/ 0 h 1133475"/>
              <a:gd name="T2" fmla="*/ 10171471 w 9144000"/>
              <a:gd name="T3" fmla="*/ 0 h 1133475"/>
              <a:gd name="T4" fmla="*/ 10171471 w 9144000"/>
              <a:gd name="T5" fmla="*/ 1260683 h 1133475"/>
              <a:gd name="T6" fmla="*/ 0 w 9144000"/>
              <a:gd name="T7" fmla="*/ 1260683 h 1133475"/>
              <a:gd name="T8" fmla="*/ 0 w 9144000"/>
              <a:gd name="T9" fmla="*/ 0 h 11334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44000" h="1133475">
                <a:moveTo>
                  <a:pt x="0" y="0"/>
                </a:moveTo>
                <a:lnTo>
                  <a:pt x="9144000" y="0"/>
                </a:lnTo>
                <a:lnTo>
                  <a:pt x="9144000" y="1133475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7" name="TextBox 7"/>
          <p:cNvSpPr txBox="1"/>
          <p:nvPr/>
        </p:nvSpPr>
        <p:spPr>
          <a:xfrm>
            <a:off x="5656263" y="392113"/>
            <a:ext cx="6975475" cy="76993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25" b="1">
                <a:solidFill>
                  <a:srgbClr val="FFFFFF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Penuhi Syarat berikut untuk menjadi bagian</a:t>
            </a:r>
          </a:p>
          <a:p>
            <a:pPr algn="ctr" eaLnBrk="1" fontAlgn="auto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25" b="1">
                <a:solidFill>
                  <a:srgbClr val="FFFFFF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dari keluarga besar </a:t>
            </a:r>
            <a:r>
              <a:rPr lang="en-US" sz="2725" b="1">
                <a:solidFill>
                  <a:srgbClr val="8AC747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SUKSES58</a:t>
            </a: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2392363" y="1376363"/>
            <a:ext cx="4059237" cy="3375025"/>
          </a:xfrm>
          <a:custGeom>
            <a:avLst/>
            <a:gdLst>
              <a:gd name="T0" fmla="*/ 0 w 3848100"/>
              <a:gd name="T1" fmla="*/ 0 h 3200400"/>
              <a:gd name="T2" fmla="*/ 4281959 w 3848100"/>
              <a:gd name="T3" fmla="*/ 0 h 3200400"/>
              <a:gd name="T4" fmla="*/ 4281959 w 3848100"/>
              <a:gd name="T5" fmla="*/ 3559178 h 3200400"/>
              <a:gd name="T6" fmla="*/ 0 w 3848100"/>
              <a:gd name="T7" fmla="*/ 3559178 h 3200400"/>
              <a:gd name="T8" fmla="*/ 0 w 3848100"/>
              <a:gd name="T9" fmla="*/ 0 h 3200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48100" h="3200400">
                <a:moveTo>
                  <a:pt x="0" y="0"/>
                </a:moveTo>
                <a:lnTo>
                  <a:pt x="3848100" y="0"/>
                </a:lnTo>
                <a:lnTo>
                  <a:pt x="3848100" y="3200400"/>
                </a:lnTo>
                <a:lnTo>
                  <a:pt x="0" y="32004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5609" name="Freeform 9"/>
          <p:cNvSpPr>
            <a:spLocks/>
          </p:cNvSpPr>
          <p:nvPr/>
        </p:nvSpPr>
        <p:spPr bwMode="auto">
          <a:xfrm>
            <a:off x="2965450" y="1376363"/>
            <a:ext cx="1357313" cy="1195387"/>
          </a:xfrm>
          <a:custGeom>
            <a:avLst/>
            <a:gdLst>
              <a:gd name="T0" fmla="*/ 0 w 1285875"/>
              <a:gd name="T1" fmla="*/ 0 h 1133475"/>
              <a:gd name="T2" fmla="*/ 1432720 w 1285875"/>
              <a:gd name="T3" fmla="*/ 0 h 1133475"/>
              <a:gd name="T4" fmla="*/ 1432720 w 1285875"/>
              <a:gd name="T5" fmla="*/ 1260681 h 1133475"/>
              <a:gd name="T6" fmla="*/ 0 w 1285875"/>
              <a:gd name="T7" fmla="*/ 1260681 h 1133475"/>
              <a:gd name="T8" fmla="*/ 0 w 1285875"/>
              <a:gd name="T9" fmla="*/ 0 h 11334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85875" h="1133475">
                <a:moveTo>
                  <a:pt x="0" y="0"/>
                </a:moveTo>
                <a:lnTo>
                  <a:pt x="1285875" y="0"/>
                </a:lnTo>
                <a:lnTo>
                  <a:pt x="1285875" y="1133475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0" name="TextBox 10"/>
          <p:cNvSpPr txBox="1"/>
          <p:nvPr/>
        </p:nvSpPr>
        <p:spPr>
          <a:xfrm>
            <a:off x="3125788" y="1628775"/>
            <a:ext cx="647700" cy="6286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489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45" b="1">
                <a:solidFill>
                  <a:srgbClr val="FFFFFF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01</a:t>
            </a:r>
          </a:p>
        </p:txBody>
      </p:sp>
      <p:sp>
        <p:nvSpPr>
          <p:cNvPr id="25611" name="Freeform 11"/>
          <p:cNvSpPr>
            <a:spLocks/>
          </p:cNvSpPr>
          <p:nvPr/>
        </p:nvSpPr>
        <p:spPr bwMode="auto">
          <a:xfrm>
            <a:off x="4121150" y="1778000"/>
            <a:ext cx="1557338" cy="1397000"/>
          </a:xfrm>
          <a:custGeom>
            <a:avLst/>
            <a:gdLst>
              <a:gd name="T0" fmla="*/ 0 w 1476375"/>
              <a:gd name="T1" fmla="*/ 0 h 1323975"/>
              <a:gd name="T2" fmla="*/ 1642741 w 1476375"/>
              <a:gd name="T3" fmla="*/ 0 h 1323975"/>
              <a:gd name="T4" fmla="*/ 1642741 w 1476375"/>
              <a:gd name="T5" fmla="*/ 1474053 h 1323975"/>
              <a:gd name="T6" fmla="*/ 0 w 1476375"/>
              <a:gd name="T7" fmla="*/ 1474053 h 1323975"/>
              <a:gd name="T8" fmla="*/ 0 w 1476375"/>
              <a:gd name="T9" fmla="*/ 0 h 13239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76375" h="1323975">
                <a:moveTo>
                  <a:pt x="0" y="0"/>
                </a:moveTo>
                <a:lnTo>
                  <a:pt x="1476375" y="0"/>
                </a:lnTo>
                <a:lnTo>
                  <a:pt x="1476375" y="1323975"/>
                </a:lnTo>
                <a:lnTo>
                  <a:pt x="0" y="13239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4322763" y="1968500"/>
            <a:ext cx="1165225" cy="1004888"/>
          </a:xfrm>
          <a:custGeom>
            <a:avLst/>
            <a:gdLst>
              <a:gd name="T0" fmla="*/ 0 w 1104900"/>
              <a:gd name="T1" fmla="*/ 0 h 952500"/>
              <a:gd name="T2" fmla="*/ 1228844 w 1104900"/>
              <a:gd name="T3" fmla="*/ 0 h 952500"/>
              <a:gd name="T4" fmla="*/ 1228844 w 1104900"/>
              <a:gd name="T5" fmla="*/ 1060157 h 952500"/>
              <a:gd name="T6" fmla="*/ 0 w 1104900"/>
              <a:gd name="T7" fmla="*/ 1060157 h 952500"/>
              <a:gd name="T8" fmla="*/ 0 w 1104900"/>
              <a:gd name="T9" fmla="*/ 0 h 9525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04900" h="952500">
                <a:moveTo>
                  <a:pt x="0" y="0"/>
                </a:moveTo>
                <a:lnTo>
                  <a:pt x="1104900" y="0"/>
                </a:lnTo>
                <a:lnTo>
                  <a:pt x="1104900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3" name="TextBox 13"/>
          <p:cNvSpPr txBox="1"/>
          <p:nvPr/>
        </p:nvSpPr>
        <p:spPr>
          <a:xfrm>
            <a:off x="3157538" y="3344863"/>
            <a:ext cx="2576512" cy="76993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295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90" b="1">
                <a:solidFill>
                  <a:srgbClr val="000000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Memiliki</a:t>
            </a:r>
          </a:p>
          <a:p>
            <a:pPr algn="ctr" eaLnBrk="1" fontAlgn="auto" hangingPunct="1">
              <a:lnSpc>
                <a:spcPts val="295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90" b="1">
                <a:solidFill>
                  <a:srgbClr val="000000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kartu kredit aktif</a:t>
            </a:r>
          </a:p>
        </p:txBody>
      </p:sp>
      <p:sp>
        <p:nvSpPr>
          <p:cNvPr id="25614" name="Freeform 14"/>
          <p:cNvSpPr>
            <a:spLocks/>
          </p:cNvSpPr>
          <p:nvPr/>
        </p:nvSpPr>
        <p:spPr bwMode="auto">
          <a:xfrm>
            <a:off x="2965450" y="4349750"/>
            <a:ext cx="3094038" cy="401638"/>
          </a:xfrm>
          <a:custGeom>
            <a:avLst/>
            <a:gdLst>
              <a:gd name="T0" fmla="*/ 0 w 2933700"/>
              <a:gd name="T1" fmla="*/ 0 h 381000"/>
              <a:gd name="T2" fmla="*/ 3263139 w 2933700"/>
              <a:gd name="T3" fmla="*/ 0 h 381000"/>
              <a:gd name="T4" fmla="*/ 3263139 w 2933700"/>
              <a:gd name="T5" fmla="*/ 423394 h 381000"/>
              <a:gd name="T6" fmla="*/ 0 w 2933700"/>
              <a:gd name="T7" fmla="*/ 423394 h 381000"/>
              <a:gd name="T8" fmla="*/ 0 w 2933700"/>
              <a:gd name="T9" fmla="*/ 0 h 38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33700" h="381000">
                <a:moveTo>
                  <a:pt x="0" y="0"/>
                </a:moveTo>
                <a:lnTo>
                  <a:pt x="2933700" y="0"/>
                </a:lnTo>
                <a:lnTo>
                  <a:pt x="29337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1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6632575" y="1376363"/>
            <a:ext cx="4832350" cy="3375025"/>
          </a:xfrm>
          <a:custGeom>
            <a:avLst/>
            <a:gdLst>
              <a:gd name="T0" fmla="*/ 0 w 4581525"/>
              <a:gd name="T1" fmla="*/ 0 h 3200400"/>
              <a:gd name="T2" fmla="*/ 5096907 w 4581525"/>
              <a:gd name="T3" fmla="*/ 0 h 3200400"/>
              <a:gd name="T4" fmla="*/ 5096907 w 4581525"/>
              <a:gd name="T5" fmla="*/ 3559178 h 3200400"/>
              <a:gd name="T6" fmla="*/ 0 w 4581525"/>
              <a:gd name="T7" fmla="*/ 3559178 h 3200400"/>
              <a:gd name="T8" fmla="*/ 0 w 4581525"/>
              <a:gd name="T9" fmla="*/ 0 h 3200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581525" h="3200400">
                <a:moveTo>
                  <a:pt x="0" y="0"/>
                </a:moveTo>
                <a:lnTo>
                  <a:pt x="4581525" y="0"/>
                </a:lnTo>
                <a:lnTo>
                  <a:pt x="4581525" y="3200400"/>
                </a:lnTo>
                <a:lnTo>
                  <a:pt x="0" y="32004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2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5616" name="Freeform 16"/>
          <p:cNvSpPr>
            <a:spLocks/>
          </p:cNvSpPr>
          <p:nvPr/>
        </p:nvSpPr>
        <p:spPr bwMode="auto">
          <a:xfrm>
            <a:off x="7215188" y="1376363"/>
            <a:ext cx="1547812" cy="1195387"/>
          </a:xfrm>
          <a:custGeom>
            <a:avLst/>
            <a:gdLst>
              <a:gd name="T0" fmla="*/ 0 w 1466850"/>
              <a:gd name="T1" fmla="*/ 0 h 1133475"/>
              <a:gd name="T2" fmla="*/ 1633243 w 1466850"/>
              <a:gd name="T3" fmla="*/ 0 h 1133475"/>
              <a:gd name="T4" fmla="*/ 1633243 w 1466850"/>
              <a:gd name="T5" fmla="*/ 1260681 h 1133475"/>
              <a:gd name="T6" fmla="*/ 0 w 1466850"/>
              <a:gd name="T7" fmla="*/ 1260681 h 1133475"/>
              <a:gd name="T8" fmla="*/ 0 w 1466850"/>
              <a:gd name="T9" fmla="*/ 0 h 11334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66850" h="1133475">
                <a:moveTo>
                  <a:pt x="0" y="0"/>
                </a:moveTo>
                <a:lnTo>
                  <a:pt x="1466850" y="0"/>
                </a:lnTo>
                <a:lnTo>
                  <a:pt x="1466850" y="1133475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3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7" name="TextBox 17"/>
          <p:cNvSpPr txBox="1"/>
          <p:nvPr/>
        </p:nvSpPr>
        <p:spPr>
          <a:xfrm>
            <a:off x="7462838" y="1612900"/>
            <a:ext cx="723900" cy="6540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513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670" b="1">
                <a:solidFill>
                  <a:srgbClr val="FFFFFF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02</a:t>
            </a:r>
          </a:p>
        </p:txBody>
      </p:sp>
      <p:sp>
        <p:nvSpPr>
          <p:cNvPr id="25618" name="Freeform 18"/>
          <p:cNvSpPr>
            <a:spLocks/>
          </p:cNvSpPr>
          <p:nvPr/>
        </p:nvSpPr>
        <p:spPr bwMode="auto">
          <a:xfrm>
            <a:off x="8751888" y="1778000"/>
            <a:ext cx="1357312" cy="1397000"/>
          </a:xfrm>
          <a:custGeom>
            <a:avLst/>
            <a:gdLst>
              <a:gd name="T0" fmla="*/ 0 w 1285875"/>
              <a:gd name="T1" fmla="*/ 0 h 1323975"/>
              <a:gd name="T2" fmla="*/ 1432718 w 1285875"/>
              <a:gd name="T3" fmla="*/ 0 h 1323975"/>
              <a:gd name="T4" fmla="*/ 1432718 w 1285875"/>
              <a:gd name="T5" fmla="*/ 1474053 h 1323975"/>
              <a:gd name="T6" fmla="*/ 0 w 1285875"/>
              <a:gd name="T7" fmla="*/ 1474053 h 1323975"/>
              <a:gd name="T8" fmla="*/ 0 w 1285875"/>
              <a:gd name="T9" fmla="*/ 0 h 13239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85875" h="1323975">
                <a:moveTo>
                  <a:pt x="0" y="0"/>
                </a:moveTo>
                <a:lnTo>
                  <a:pt x="1285875" y="0"/>
                </a:lnTo>
                <a:lnTo>
                  <a:pt x="1285875" y="1323975"/>
                </a:lnTo>
                <a:lnTo>
                  <a:pt x="0" y="13239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4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9" name="Freeform 19"/>
          <p:cNvSpPr>
            <a:spLocks/>
          </p:cNvSpPr>
          <p:nvPr/>
        </p:nvSpPr>
        <p:spPr bwMode="auto">
          <a:xfrm>
            <a:off x="8942388" y="1968500"/>
            <a:ext cx="974725" cy="1004888"/>
          </a:xfrm>
          <a:custGeom>
            <a:avLst/>
            <a:gdLst>
              <a:gd name="T0" fmla="*/ 0 w 923925"/>
              <a:gd name="T1" fmla="*/ 0 h 952500"/>
              <a:gd name="T2" fmla="*/ 1028318 w 923925"/>
              <a:gd name="T3" fmla="*/ 0 h 952500"/>
              <a:gd name="T4" fmla="*/ 1028318 w 923925"/>
              <a:gd name="T5" fmla="*/ 1060157 h 952500"/>
              <a:gd name="T6" fmla="*/ 0 w 923925"/>
              <a:gd name="T7" fmla="*/ 1060157 h 952500"/>
              <a:gd name="T8" fmla="*/ 0 w 923925"/>
              <a:gd name="T9" fmla="*/ 0 h 9525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23925" h="952500">
                <a:moveTo>
                  <a:pt x="0" y="0"/>
                </a:moveTo>
                <a:lnTo>
                  <a:pt x="923925" y="0"/>
                </a:lnTo>
                <a:lnTo>
                  <a:pt x="923925" y="952500"/>
                </a:lnTo>
                <a:lnTo>
                  <a:pt x="0" y="9525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5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0" name="TextBox 20"/>
          <p:cNvSpPr txBox="1"/>
          <p:nvPr/>
        </p:nvSpPr>
        <p:spPr>
          <a:xfrm>
            <a:off x="6834188" y="3275013"/>
            <a:ext cx="4341812" cy="102393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269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40">
                <a:solidFill>
                  <a:srgbClr val="00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Bila tidak memiliki kartu kredit, member wajib melakukan DP sebesar Rp </a:t>
            </a:r>
            <a:r>
              <a:rPr lang="en-US" sz="2240" b="1">
                <a:solidFill>
                  <a:srgbClr val="000000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4.500.000</a:t>
            </a:r>
          </a:p>
        </p:txBody>
      </p:sp>
      <p:sp>
        <p:nvSpPr>
          <p:cNvPr id="25621" name="Freeform 21"/>
          <p:cNvSpPr>
            <a:spLocks/>
          </p:cNvSpPr>
          <p:nvPr/>
        </p:nvSpPr>
        <p:spPr bwMode="auto">
          <a:xfrm>
            <a:off x="7013575" y="4349750"/>
            <a:ext cx="4059238" cy="401638"/>
          </a:xfrm>
          <a:custGeom>
            <a:avLst/>
            <a:gdLst>
              <a:gd name="T0" fmla="*/ 0 w 3848100"/>
              <a:gd name="T1" fmla="*/ 0 h 381000"/>
              <a:gd name="T2" fmla="*/ 4281961 w 3848100"/>
              <a:gd name="T3" fmla="*/ 0 h 381000"/>
              <a:gd name="T4" fmla="*/ 4281961 w 3848100"/>
              <a:gd name="T5" fmla="*/ 423394 h 381000"/>
              <a:gd name="T6" fmla="*/ 0 w 3848100"/>
              <a:gd name="T7" fmla="*/ 423394 h 381000"/>
              <a:gd name="T8" fmla="*/ 0 w 3848100"/>
              <a:gd name="T9" fmla="*/ 0 h 38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48100" h="381000">
                <a:moveTo>
                  <a:pt x="0" y="0"/>
                </a:moveTo>
                <a:lnTo>
                  <a:pt x="3848100" y="0"/>
                </a:lnTo>
                <a:lnTo>
                  <a:pt x="38481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6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2" name="Freeform 22"/>
          <p:cNvSpPr>
            <a:spLocks/>
          </p:cNvSpPr>
          <p:nvPr/>
        </p:nvSpPr>
        <p:spPr bwMode="auto">
          <a:xfrm>
            <a:off x="11453813" y="1376363"/>
            <a:ext cx="4249737" cy="3375025"/>
          </a:xfrm>
          <a:custGeom>
            <a:avLst/>
            <a:gdLst>
              <a:gd name="T0" fmla="*/ 0 w 4029075"/>
              <a:gd name="T1" fmla="*/ 0 h 3200400"/>
              <a:gd name="T2" fmla="*/ 4482484 w 4029075"/>
              <a:gd name="T3" fmla="*/ 0 h 3200400"/>
              <a:gd name="T4" fmla="*/ 4482484 w 4029075"/>
              <a:gd name="T5" fmla="*/ 3559178 h 3200400"/>
              <a:gd name="T6" fmla="*/ 0 w 4029075"/>
              <a:gd name="T7" fmla="*/ 3559178 h 3200400"/>
              <a:gd name="T8" fmla="*/ 0 w 4029075"/>
              <a:gd name="T9" fmla="*/ 0 h 3200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29075" h="3200400">
                <a:moveTo>
                  <a:pt x="0" y="0"/>
                </a:moveTo>
                <a:lnTo>
                  <a:pt x="4029075" y="0"/>
                </a:lnTo>
                <a:lnTo>
                  <a:pt x="4029075" y="3200400"/>
                </a:lnTo>
                <a:lnTo>
                  <a:pt x="0" y="32004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7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5623" name="Freeform 23"/>
          <p:cNvSpPr>
            <a:spLocks/>
          </p:cNvSpPr>
          <p:nvPr/>
        </p:nvSpPr>
        <p:spPr bwMode="auto">
          <a:xfrm>
            <a:off x="12038013" y="1376363"/>
            <a:ext cx="1546225" cy="1195387"/>
          </a:xfrm>
          <a:custGeom>
            <a:avLst/>
            <a:gdLst>
              <a:gd name="T0" fmla="*/ 0 w 1466850"/>
              <a:gd name="T1" fmla="*/ 0 h 1133475"/>
              <a:gd name="T2" fmla="*/ 1629895 w 1466850"/>
              <a:gd name="T3" fmla="*/ 0 h 1133475"/>
              <a:gd name="T4" fmla="*/ 1629895 w 1466850"/>
              <a:gd name="T5" fmla="*/ 1260681 h 1133475"/>
              <a:gd name="T6" fmla="*/ 0 w 1466850"/>
              <a:gd name="T7" fmla="*/ 1260681 h 1133475"/>
              <a:gd name="T8" fmla="*/ 0 w 1466850"/>
              <a:gd name="T9" fmla="*/ 0 h 11334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66850" h="1133475">
                <a:moveTo>
                  <a:pt x="0" y="0"/>
                </a:moveTo>
                <a:lnTo>
                  <a:pt x="1466850" y="0"/>
                </a:lnTo>
                <a:lnTo>
                  <a:pt x="1466850" y="1133475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8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4" name="TextBox 24"/>
          <p:cNvSpPr txBox="1"/>
          <p:nvPr/>
        </p:nvSpPr>
        <p:spPr>
          <a:xfrm>
            <a:off x="12338050" y="1612900"/>
            <a:ext cx="725488" cy="6540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513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670" b="1">
                <a:solidFill>
                  <a:srgbClr val="FFFFFF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03</a:t>
            </a:r>
          </a:p>
        </p:txBody>
      </p:sp>
      <p:sp>
        <p:nvSpPr>
          <p:cNvPr id="25625" name="Freeform 25"/>
          <p:cNvSpPr>
            <a:spLocks/>
          </p:cNvSpPr>
          <p:nvPr/>
        </p:nvSpPr>
        <p:spPr bwMode="auto">
          <a:xfrm>
            <a:off x="13192125" y="1778000"/>
            <a:ext cx="1547813" cy="1397000"/>
          </a:xfrm>
          <a:custGeom>
            <a:avLst/>
            <a:gdLst>
              <a:gd name="T0" fmla="*/ 0 w 1466850"/>
              <a:gd name="T1" fmla="*/ 0 h 1323975"/>
              <a:gd name="T2" fmla="*/ 1633245 w 1466850"/>
              <a:gd name="T3" fmla="*/ 0 h 1323975"/>
              <a:gd name="T4" fmla="*/ 1633245 w 1466850"/>
              <a:gd name="T5" fmla="*/ 1474053 h 1323975"/>
              <a:gd name="T6" fmla="*/ 0 w 1466850"/>
              <a:gd name="T7" fmla="*/ 1474053 h 1323975"/>
              <a:gd name="T8" fmla="*/ 0 w 1466850"/>
              <a:gd name="T9" fmla="*/ 0 h 13239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66850" h="1323975">
                <a:moveTo>
                  <a:pt x="0" y="0"/>
                </a:moveTo>
                <a:lnTo>
                  <a:pt x="1466850" y="0"/>
                </a:lnTo>
                <a:lnTo>
                  <a:pt x="1466850" y="1323975"/>
                </a:lnTo>
                <a:lnTo>
                  <a:pt x="0" y="13239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9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6" name="Freeform 26"/>
          <p:cNvSpPr>
            <a:spLocks/>
          </p:cNvSpPr>
          <p:nvPr/>
        </p:nvSpPr>
        <p:spPr bwMode="auto">
          <a:xfrm>
            <a:off x="13382625" y="2170113"/>
            <a:ext cx="1166813" cy="803275"/>
          </a:xfrm>
          <a:custGeom>
            <a:avLst/>
            <a:gdLst>
              <a:gd name="T0" fmla="*/ 0 w 1104900"/>
              <a:gd name="T1" fmla="*/ 0 h 762000"/>
              <a:gd name="T2" fmla="*/ 1232195 w 1104900"/>
              <a:gd name="T3" fmla="*/ 0 h 762000"/>
              <a:gd name="T4" fmla="*/ 1232195 w 1104900"/>
              <a:gd name="T5" fmla="*/ 846786 h 762000"/>
              <a:gd name="T6" fmla="*/ 0 w 1104900"/>
              <a:gd name="T7" fmla="*/ 846786 h 762000"/>
              <a:gd name="T8" fmla="*/ 0 w 1104900"/>
              <a:gd name="T9" fmla="*/ 0 h 762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04900" h="762000">
                <a:moveTo>
                  <a:pt x="0" y="0"/>
                </a:moveTo>
                <a:lnTo>
                  <a:pt x="1104900" y="0"/>
                </a:lnTo>
                <a:lnTo>
                  <a:pt x="11049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0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7" name="TextBox 27"/>
          <p:cNvSpPr txBox="1"/>
          <p:nvPr/>
        </p:nvSpPr>
        <p:spPr>
          <a:xfrm>
            <a:off x="12507913" y="3365500"/>
            <a:ext cx="2284412" cy="111601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291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50" b="1" dirty="0">
                <a:solidFill>
                  <a:srgbClr val="000000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Mendapatkan</a:t>
            </a:r>
          </a:p>
          <a:p>
            <a:pPr algn="ctr" eaLnBrk="1" fontAlgn="auto" hangingPunct="1">
              <a:lnSpc>
                <a:spcPts val="291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50" b="1" dirty="0">
                <a:solidFill>
                  <a:srgbClr val="000000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3 anggota aktif</a:t>
            </a:r>
          </a:p>
        </p:txBody>
      </p:sp>
      <p:sp>
        <p:nvSpPr>
          <p:cNvPr id="25628" name="Freeform 28"/>
          <p:cNvSpPr>
            <a:spLocks/>
          </p:cNvSpPr>
          <p:nvPr/>
        </p:nvSpPr>
        <p:spPr bwMode="auto">
          <a:xfrm>
            <a:off x="12038013" y="4349750"/>
            <a:ext cx="3094037" cy="401638"/>
          </a:xfrm>
          <a:custGeom>
            <a:avLst/>
            <a:gdLst>
              <a:gd name="T0" fmla="*/ 0 w 2933700"/>
              <a:gd name="T1" fmla="*/ 0 h 381000"/>
              <a:gd name="T2" fmla="*/ 3263137 w 2933700"/>
              <a:gd name="T3" fmla="*/ 0 h 381000"/>
              <a:gd name="T4" fmla="*/ 3263137 w 2933700"/>
              <a:gd name="T5" fmla="*/ 423394 h 381000"/>
              <a:gd name="T6" fmla="*/ 0 w 2933700"/>
              <a:gd name="T7" fmla="*/ 423394 h 381000"/>
              <a:gd name="T8" fmla="*/ 0 w 2933700"/>
              <a:gd name="T9" fmla="*/ 0 h 381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933700" h="381000">
                <a:moveTo>
                  <a:pt x="0" y="0"/>
                </a:moveTo>
                <a:lnTo>
                  <a:pt x="2933700" y="0"/>
                </a:lnTo>
                <a:lnTo>
                  <a:pt x="2933700" y="381000"/>
                </a:lnTo>
                <a:lnTo>
                  <a:pt x="0" y="381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1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9" name="Freeform 29"/>
          <p:cNvSpPr>
            <a:spLocks/>
          </p:cNvSpPr>
          <p:nvPr/>
        </p:nvSpPr>
        <p:spPr bwMode="auto">
          <a:xfrm>
            <a:off x="1366838" y="4941888"/>
            <a:ext cx="15770225" cy="4810125"/>
          </a:xfrm>
          <a:custGeom>
            <a:avLst/>
            <a:gdLst>
              <a:gd name="T0" fmla="*/ 0 w 13182600"/>
              <a:gd name="T1" fmla="*/ 0 h 3571875"/>
              <a:gd name="T2" fmla="*/ 18865777 w 13182600"/>
              <a:gd name="T3" fmla="*/ 0 h 3571875"/>
              <a:gd name="T4" fmla="*/ 18865777 w 13182600"/>
              <a:gd name="T5" fmla="*/ 6477635 h 3571875"/>
              <a:gd name="T6" fmla="*/ 0 w 13182600"/>
              <a:gd name="T7" fmla="*/ 6477635 h 3571875"/>
              <a:gd name="T8" fmla="*/ 0 w 13182600"/>
              <a:gd name="T9" fmla="*/ 0 h 35718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182600" h="3571875">
                <a:moveTo>
                  <a:pt x="0" y="0"/>
                </a:moveTo>
                <a:lnTo>
                  <a:pt x="13182600" y="0"/>
                </a:lnTo>
                <a:lnTo>
                  <a:pt x="13182600" y="3571875"/>
                </a:lnTo>
                <a:lnTo>
                  <a:pt x="0" y="35718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2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0" name="Freeform 30"/>
          <p:cNvSpPr/>
          <p:nvPr/>
        </p:nvSpPr>
        <p:spPr>
          <a:xfrm>
            <a:off x="2393157" y="5038935"/>
            <a:ext cx="6359054" cy="972621"/>
          </a:xfrm>
          <a:custGeom>
            <a:avLst/>
            <a:gdLst/>
            <a:ahLst/>
            <a:cxnLst/>
            <a:rect l="l" t="t" r="r" b="b"/>
            <a:pathLst>
              <a:path w="6029325" h="922189">
                <a:moveTo>
                  <a:pt x="0" y="0"/>
                </a:moveTo>
                <a:lnTo>
                  <a:pt x="6029325" y="0"/>
                </a:lnTo>
                <a:lnTo>
                  <a:pt x="6029325" y="922188"/>
                </a:lnTo>
                <a:lnTo>
                  <a:pt x="0" y="922188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-5759" r="-5759"/>
            </a:stretch>
          </a:blipFill>
        </p:spPr>
      </p:sp>
      <p:sp>
        <p:nvSpPr>
          <p:cNvPr id="31" name="TextBox 31"/>
          <p:cNvSpPr txBox="1"/>
          <p:nvPr/>
        </p:nvSpPr>
        <p:spPr>
          <a:xfrm>
            <a:off x="2593975" y="5302250"/>
            <a:ext cx="5794375" cy="56356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220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5" b="1" dirty="0">
                <a:solidFill>
                  <a:srgbClr val="FFFFFF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PENDAFTARAN TANPA DP  DAN TIDAK MEMILIKI KARTU KREDIT</a:t>
            </a:r>
          </a:p>
        </p:txBody>
      </p:sp>
      <p:sp>
        <p:nvSpPr>
          <p:cNvPr id="32" name="Freeform 32"/>
          <p:cNvSpPr>
            <a:spLocks/>
          </p:cNvSpPr>
          <p:nvPr/>
        </p:nvSpPr>
        <p:spPr bwMode="auto">
          <a:xfrm>
            <a:off x="2011363" y="5927725"/>
            <a:ext cx="1928812" cy="1925638"/>
          </a:xfrm>
          <a:custGeom>
            <a:avLst/>
            <a:gdLst>
              <a:gd name="T0" fmla="*/ 0 w 1466850"/>
              <a:gd name="T1" fmla="*/ 0 h 1514475"/>
              <a:gd name="T2" fmla="*/ 2536262 w 1466850"/>
              <a:gd name="T3" fmla="*/ 0 h 1514475"/>
              <a:gd name="T4" fmla="*/ 2536262 w 1466850"/>
              <a:gd name="T5" fmla="*/ 2448427 h 1514475"/>
              <a:gd name="T6" fmla="*/ 0 w 1466850"/>
              <a:gd name="T7" fmla="*/ 2448427 h 1514475"/>
              <a:gd name="T8" fmla="*/ 0 w 1466850"/>
              <a:gd name="T9" fmla="*/ 0 h 15144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66850" h="1514475">
                <a:moveTo>
                  <a:pt x="0" y="0"/>
                </a:moveTo>
                <a:lnTo>
                  <a:pt x="1466850" y="0"/>
                </a:lnTo>
                <a:lnTo>
                  <a:pt x="1466850" y="1514475"/>
                </a:lnTo>
                <a:lnTo>
                  <a:pt x="0" y="15144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4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3" name="Freeform 33"/>
          <p:cNvSpPr>
            <a:spLocks/>
          </p:cNvSpPr>
          <p:nvPr/>
        </p:nvSpPr>
        <p:spPr bwMode="auto">
          <a:xfrm>
            <a:off x="2416175" y="6329363"/>
            <a:ext cx="1333500" cy="971550"/>
          </a:xfrm>
          <a:custGeom>
            <a:avLst/>
            <a:gdLst>
              <a:gd name="T0" fmla="*/ 0 w 923925"/>
              <a:gd name="T1" fmla="*/ 0 h 752475"/>
              <a:gd name="T2" fmla="*/ 1924639 w 923925"/>
              <a:gd name="T3" fmla="*/ 0 h 752475"/>
              <a:gd name="T4" fmla="*/ 1924639 w 923925"/>
              <a:gd name="T5" fmla="*/ 1254406 h 752475"/>
              <a:gd name="T6" fmla="*/ 0 w 923925"/>
              <a:gd name="T7" fmla="*/ 1254406 h 752475"/>
              <a:gd name="T8" fmla="*/ 0 w 923925"/>
              <a:gd name="T9" fmla="*/ 0 h 7524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23925" h="752475">
                <a:moveTo>
                  <a:pt x="0" y="0"/>
                </a:moveTo>
                <a:lnTo>
                  <a:pt x="923925" y="0"/>
                </a:lnTo>
                <a:lnTo>
                  <a:pt x="923925" y="752475"/>
                </a:lnTo>
                <a:lnTo>
                  <a:pt x="0" y="7524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5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4" name="TextBox 34"/>
          <p:cNvSpPr txBox="1"/>
          <p:nvPr/>
        </p:nvSpPr>
        <p:spPr>
          <a:xfrm>
            <a:off x="4144963" y="6011863"/>
            <a:ext cx="4243387" cy="6778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269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40" dirty="0">
                <a:solidFill>
                  <a:srgbClr val="00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Bila belum atau tidak memiliki, cukup pendaftaran sebesar</a:t>
            </a:r>
          </a:p>
        </p:txBody>
      </p:sp>
      <p:sp>
        <p:nvSpPr>
          <p:cNvPr id="25637" name="Freeform 35"/>
          <p:cNvSpPr>
            <a:spLocks/>
          </p:cNvSpPr>
          <p:nvPr/>
        </p:nvSpPr>
        <p:spPr bwMode="auto">
          <a:xfrm>
            <a:off x="3930650" y="6921500"/>
            <a:ext cx="4640263" cy="201613"/>
          </a:xfrm>
          <a:custGeom>
            <a:avLst/>
            <a:gdLst>
              <a:gd name="T0" fmla="*/ 0 w 4400550"/>
              <a:gd name="T1" fmla="*/ 0 h 190500"/>
              <a:gd name="T2" fmla="*/ 4893034 w 4400550"/>
              <a:gd name="T3" fmla="*/ 0 h 190500"/>
              <a:gd name="T4" fmla="*/ 4893034 w 4400550"/>
              <a:gd name="T5" fmla="*/ 213374 h 190500"/>
              <a:gd name="T6" fmla="*/ 0 w 4400550"/>
              <a:gd name="T7" fmla="*/ 213374 h 190500"/>
              <a:gd name="T8" fmla="*/ 0 w 4400550"/>
              <a:gd name="T9" fmla="*/ 0 h 1905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400550" h="190500">
                <a:moveTo>
                  <a:pt x="0" y="0"/>
                </a:moveTo>
                <a:lnTo>
                  <a:pt x="4400550" y="0"/>
                </a:lnTo>
                <a:lnTo>
                  <a:pt x="4400550" y="190500"/>
                </a:lnTo>
                <a:lnTo>
                  <a:pt x="0" y="1905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6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6" name="Freeform 36"/>
          <p:cNvSpPr>
            <a:spLocks/>
          </p:cNvSpPr>
          <p:nvPr/>
        </p:nvSpPr>
        <p:spPr bwMode="auto">
          <a:xfrm>
            <a:off x="9334500" y="4540250"/>
            <a:ext cx="2320925" cy="3968750"/>
          </a:xfrm>
          <a:custGeom>
            <a:avLst/>
            <a:gdLst>
              <a:gd name="T0" fmla="*/ 0 w 2200275"/>
              <a:gd name="T1" fmla="*/ 0 h 3762375"/>
              <a:gd name="T2" fmla="*/ 2448191 w 2200275"/>
              <a:gd name="T3" fmla="*/ 0 h 3762375"/>
              <a:gd name="T4" fmla="*/ 2448191 w 2200275"/>
              <a:gd name="T5" fmla="*/ 4186445 h 3762375"/>
              <a:gd name="T6" fmla="*/ 0 w 2200275"/>
              <a:gd name="T7" fmla="*/ 4186445 h 3762375"/>
              <a:gd name="T8" fmla="*/ 0 w 2200275"/>
              <a:gd name="T9" fmla="*/ 0 h 37623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200275" h="3762375">
                <a:moveTo>
                  <a:pt x="0" y="0"/>
                </a:moveTo>
                <a:lnTo>
                  <a:pt x="2200275" y="0"/>
                </a:lnTo>
                <a:lnTo>
                  <a:pt x="2200275" y="3762375"/>
                </a:lnTo>
                <a:lnTo>
                  <a:pt x="0" y="37623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7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7" name="Freeform 37"/>
          <p:cNvSpPr>
            <a:spLocks/>
          </p:cNvSpPr>
          <p:nvPr/>
        </p:nvSpPr>
        <p:spPr bwMode="auto">
          <a:xfrm>
            <a:off x="11836400" y="4941888"/>
            <a:ext cx="4059238" cy="3767137"/>
          </a:xfrm>
          <a:custGeom>
            <a:avLst/>
            <a:gdLst>
              <a:gd name="T0" fmla="*/ 0 w 3848100"/>
              <a:gd name="T1" fmla="*/ 0 h 3571875"/>
              <a:gd name="T2" fmla="*/ 4281961 w 3848100"/>
              <a:gd name="T3" fmla="*/ 0 h 3571875"/>
              <a:gd name="T4" fmla="*/ 4281961 w 3848100"/>
              <a:gd name="T5" fmla="*/ 3973073 h 3571875"/>
              <a:gd name="T6" fmla="*/ 0 w 3848100"/>
              <a:gd name="T7" fmla="*/ 3973073 h 3571875"/>
              <a:gd name="T8" fmla="*/ 0 w 3848100"/>
              <a:gd name="T9" fmla="*/ 0 h 35718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48100" h="3571875">
                <a:moveTo>
                  <a:pt x="0" y="0"/>
                </a:moveTo>
                <a:lnTo>
                  <a:pt x="3848100" y="0"/>
                </a:lnTo>
                <a:lnTo>
                  <a:pt x="3848100" y="3571875"/>
                </a:lnTo>
                <a:lnTo>
                  <a:pt x="0" y="35718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8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8" name="TextBox 38"/>
          <p:cNvSpPr txBox="1"/>
          <p:nvPr/>
        </p:nvSpPr>
        <p:spPr>
          <a:xfrm>
            <a:off x="12893675" y="5249863"/>
            <a:ext cx="2252663" cy="2952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23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80" b="1" dirty="0" err="1">
                <a:solidFill>
                  <a:schemeClr val="bg1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Perbedaan</a:t>
            </a:r>
            <a:r>
              <a:rPr lang="en-US" sz="1980" b="1" dirty="0">
                <a:solidFill>
                  <a:schemeClr val="bg1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 </a:t>
            </a:r>
            <a:r>
              <a:rPr lang="en-US" sz="1980" b="1" dirty="0" err="1">
                <a:solidFill>
                  <a:schemeClr val="bg1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Fasilitas</a:t>
            </a:r>
            <a:endParaRPr lang="en-US" sz="1980" b="1" dirty="0">
              <a:solidFill>
                <a:schemeClr val="bg1"/>
              </a:solidFill>
              <a:latin typeface="Roboto Bold" panose="02000000000000000000"/>
              <a:ea typeface="Roboto Bold" panose="02000000000000000000"/>
              <a:cs typeface="Roboto Bold" panose="02000000000000000000"/>
              <a:sym typeface="Roboto Bold" panose="02000000000000000000"/>
            </a:endParaRPr>
          </a:p>
        </p:txBody>
      </p:sp>
      <p:sp>
        <p:nvSpPr>
          <p:cNvPr id="25641" name="Freeform 39"/>
          <p:cNvSpPr>
            <a:spLocks/>
          </p:cNvSpPr>
          <p:nvPr/>
        </p:nvSpPr>
        <p:spPr bwMode="auto">
          <a:xfrm>
            <a:off x="12038013" y="5535613"/>
            <a:ext cx="3857625" cy="1395412"/>
          </a:xfrm>
          <a:custGeom>
            <a:avLst/>
            <a:gdLst>
              <a:gd name="T0" fmla="*/ 0 w 3657600"/>
              <a:gd name="T1" fmla="*/ 0 h 1323975"/>
              <a:gd name="T2" fmla="*/ 4068589 w 3657600"/>
              <a:gd name="T3" fmla="*/ 0 h 1323975"/>
              <a:gd name="T4" fmla="*/ 4068589 w 3657600"/>
              <a:gd name="T5" fmla="*/ 1470703 h 1323975"/>
              <a:gd name="T6" fmla="*/ 0 w 3657600"/>
              <a:gd name="T7" fmla="*/ 1470703 h 1323975"/>
              <a:gd name="T8" fmla="*/ 0 w 3657600"/>
              <a:gd name="T9" fmla="*/ 0 h 13239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57600" h="1323975">
                <a:moveTo>
                  <a:pt x="0" y="0"/>
                </a:moveTo>
                <a:lnTo>
                  <a:pt x="3657600" y="0"/>
                </a:lnTo>
                <a:lnTo>
                  <a:pt x="3657600" y="1323975"/>
                </a:lnTo>
                <a:lnTo>
                  <a:pt x="0" y="13239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9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40" name="Freeform 40"/>
          <p:cNvSpPr>
            <a:spLocks/>
          </p:cNvSpPr>
          <p:nvPr/>
        </p:nvSpPr>
        <p:spPr bwMode="auto">
          <a:xfrm>
            <a:off x="12228513" y="5535613"/>
            <a:ext cx="974725" cy="1195387"/>
          </a:xfrm>
          <a:custGeom>
            <a:avLst/>
            <a:gdLst>
              <a:gd name="T0" fmla="*/ 0 w 923925"/>
              <a:gd name="T1" fmla="*/ 0 h 1133475"/>
              <a:gd name="T2" fmla="*/ 1028318 w 923925"/>
              <a:gd name="T3" fmla="*/ 0 h 1133475"/>
              <a:gd name="T4" fmla="*/ 1028318 w 923925"/>
              <a:gd name="T5" fmla="*/ 1260681 h 1133475"/>
              <a:gd name="T6" fmla="*/ 0 w 923925"/>
              <a:gd name="T7" fmla="*/ 1260681 h 1133475"/>
              <a:gd name="T8" fmla="*/ 0 w 923925"/>
              <a:gd name="T9" fmla="*/ 0 h 11334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23925" h="1133475">
                <a:moveTo>
                  <a:pt x="0" y="0"/>
                </a:moveTo>
                <a:lnTo>
                  <a:pt x="923925" y="0"/>
                </a:lnTo>
                <a:lnTo>
                  <a:pt x="923925" y="1133475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0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41" name="Freeform 41"/>
          <p:cNvSpPr>
            <a:spLocks/>
          </p:cNvSpPr>
          <p:nvPr/>
        </p:nvSpPr>
        <p:spPr bwMode="auto">
          <a:xfrm>
            <a:off x="12228513" y="5735638"/>
            <a:ext cx="773112" cy="995362"/>
          </a:xfrm>
          <a:custGeom>
            <a:avLst/>
            <a:gdLst>
              <a:gd name="T0" fmla="*/ 0 w 733425"/>
              <a:gd name="T1" fmla="*/ 0 h 942975"/>
              <a:gd name="T2" fmla="*/ 814947 w 733425"/>
              <a:gd name="T3" fmla="*/ 0 h 942975"/>
              <a:gd name="T4" fmla="*/ 814947 w 733425"/>
              <a:gd name="T5" fmla="*/ 1050659 h 942975"/>
              <a:gd name="T6" fmla="*/ 0 w 733425"/>
              <a:gd name="T7" fmla="*/ 1050659 h 942975"/>
              <a:gd name="T8" fmla="*/ 0 w 733425"/>
              <a:gd name="T9" fmla="*/ 0 h 9429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33425" h="942975">
                <a:moveTo>
                  <a:pt x="0" y="0"/>
                </a:moveTo>
                <a:lnTo>
                  <a:pt x="733425" y="0"/>
                </a:lnTo>
                <a:lnTo>
                  <a:pt x="733425" y="942975"/>
                </a:lnTo>
                <a:lnTo>
                  <a:pt x="0" y="9429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1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42" name="TextBox 42"/>
          <p:cNvSpPr txBox="1"/>
          <p:nvPr/>
        </p:nvSpPr>
        <p:spPr>
          <a:xfrm>
            <a:off x="13217525" y="5767388"/>
            <a:ext cx="1697038" cy="5524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219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30">
                <a:solidFill>
                  <a:srgbClr val="00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Dengan DP</a:t>
            </a:r>
          </a:p>
          <a:p>
            <a:pPr eaLnBrk="1" fontAlgn="auto" hangingPunct="1">
              <a:lnSpc>
                <a:spcPts val="219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30">
                <a:solidFill>
                  <a:srgbClr val="00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Rp. 4.500.000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217525" y="6361113"/>
            <a:ext cx="1728788" cy="4111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160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5" b="1">
                <a:solidFill>
                  <a:srgbClr val="000000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Mendapat fasilitas</a:t>
            </a:r>
          </a:p>
          <a:p>
            <a:pPr eaLnBrk="1" fontAlgn="auto" hangingPunct="1">
              <a:lnSpc>
                <a:spcPts val="160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5" b="1">
                <a:solidFill>
                  <a:srgbClr val="000000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alat water purifier</a:t>
            </a:r>
          </a:p>
        </p:txBody>
      </p:sp>
      <p:sp>
        <p:nvSpPr>
          <p:cNvPr id="44" name="Freeform 44"/>
          <p:cNvSpPr>
            <a:spLocks/>
          </p:cNvSpPr>
          <p:nvPr/>
        </p:nvSpPr>
        <p:spPr bwMode="auto">
          <a:xfrm>
            <a:off x="14930438" y="5735638"/>
            <a:ext cx="582612" cy="603250"/>
          </a:xfrm>
          <a:custGeom>
            <a:avLst/>
            <a:gdLst>
              <a:gd name="T0" fmla="*/ 0 w 552450"/>
              <a:gd name="T1" fmla="*/ 0 h 571500"/>
              <a:gd name="T2" fmla="*/ 614421 w 552450"/>
              <a:gd name="T3" fmla="*/ 0 h 571500"/>
              <a:gd name="T4" fmla="*/ 614421 w 552450"/>
              <a:gd name="T5" fmla="*/ 636764 h 571500"/>
              <a:gd name="T6" fmla="*/ 0 w 552450"/>
              <a:gd name="T7" fmla="*/ 636764 h 571500"/>
              <a:gd name="T8" fmla="*/ 0 w 552450"/>
              <a:gd name="T9" fmla="*/ 0 h 5715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52450" h="571500">
                <a:moveTo>
                  <a:pt x="0" y="0"/>
                </a:moveTo>
                <a:lnTo>
                  <a:pt x="552450" y="0"/>
                </a:lnTo>
                <a:lnTo>
                  <a:pt x="55245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2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5647" name="Freeform 45"/>
          <p:cNvSpPr>
            <a:spLocks/>
          </p:cNvSpPr>
          <p:nvPr/>
        </p:nvSpPr>
        <p:spPr bwMode="auto">
          <a:xfrm>
            <a:off x="12047538" y="6931025"/>
            <a:ext cx="3857625" cy="1397000"/>
          </a:xfrm>
          <a:custGeom>
            <a:avLst/>
            <a:gdLst>
              <a:gd name="T0" fmla="*/ 0 w 3657600"/>
              <a:gd name="T1" fmla="*/ 0 h 1323975"/>
              <a:gd name="T2" fmla="*/ 4068589 w 3657600"/>
              <a:gd name="T3" fmla="*/ 0 h 1323975"/>
              <a:gd name="T4" fmla="*/ 4068589 w 3657600"/>
              <a:gd name="T5" fmla="*/ 1474053 h 1323975"/>
              <a:gd name="T6" fmla="*/ 0 w 3657600"/>
              <a:gd name="T7" fmla="*/ 1474053 h 1323975"/>
              <a:gd name="T8" fmla="*/ 0 w 3657600"/>
              <a:gd name="T9" fmla="*/ 0 h 13239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57600" h="1323975">
                <a:moveTo>
                  <a:pt x="0" y="0"/>
                </a:moveTo>
                <a:lnTo>
                  <a:pt x="3657600" y="0"/>
                </a:lnTo>
                <a:lnTo>
                  <a:pt x="3657600" y="1323975"/>
                </a:lnTo>
                <a:lnTo>
                  <a:pt x="0" y="13239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9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46" name="Freeform 46"/>
          <p:cNvSpPr>
            <a:spLocks/>
          </p:cNvSpPr>
          <p:nvPr/>
        </p:nvSpPr>
        <p:spPr bwMode="auto">
          <a:xfrm>
            <a:off x="12228513" y="6921500"/>
            <a:ext cx="974725" cy="1195388"/>
          </a:xfrm>
          <a:custGeom>
            <a:avLst/>
            <a:gdLst>
              <a:gd name="T0" fmla="*/ 0 w 923925"/>
              <a:gd name="T1" fmla="*/ 0 h 1133475"/>
              <a:gd name="T2" fmla="*/ 1028318 w 923925"/>
              <a:gd name="T3" fmla="*/ 0 h 1133475"/>
              <a:gd name="T4" fmla="*/ 1028318 w 923925"/>
              <a:gd name="T5" fmla="*/ 1260683 h 1133475"/>
              <a:gd name="T6" fmla="*/ 0 w 923925"/>
              <a:gd name="T7" fmla="*/ 1260683 h 1133475"/>
              <a:gd name="T8" fmla="*/ 0 w 923925"/>
              <a:gd name="T9" fmla="*/ 0 h 11334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23925" h="1133475">
                <a:moveTo>
                  <a:pt x="0" y="0"/>
                </a:moveTo>
                <a:lnTo>
                  <a:pt x="923925" y="0"/>
                </a:lnTo>
                <a:lnTo>
                  <a:pt x="923925" y="1133475"/>
                </a:lnTo>
                <a:lnTo>
                  <a:pt x="0" y="113347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3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47" name="Freeform 47"/>
          <p:cNvSpPr>
            <a:spLocks/>
          </p:cNvSpPr>
          <p:nvPr/>
        </p:nvSpPr>
        <p:spPr bwMode="auto">
          <a:xfrm>
            <a:off x="12228513" y="7112000"/>
            <a:ext cx="773112" cy="804863"/>
          </a:xfrm>
          <a:custGeom>
            <a:avLst/>
            <a:gdLst>
              <a:gd name="T0" fmla="*/ 0 w 733425"/>
              <a:gd name="T1" fmla="*/ 0 h 762000"/>
              <a:gd name="T2" fmla="*/ 814947 w 733425"/>
              <a:gd name="T3" fmla="*/ 0 h 762000"/>
              <a:gd name="T4" fmla="*/ 814947 w 733425"/>
              <a:gd name="T5" fmla="*/ 850137 h 762000"/>
              <a:gd name="T6" fmla="*/ 0 w 733425"/>
              <a:gd name="T7" fmla="*/ 850137 h 762000"/>
              <a:gd name="T8" fmla="*/ 0 w 733425"/>
              <a:gd name="T9" fmla="*/ 0 h 762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33425" h="762000">
                <a:moveTo>
                  <a:pt x="0" y="0"/>
                </a:moveTo>
                <a:lnTo>
                  <a:pt x="733425" y="0"/>
                </a:lnTo>
                <a:lnTo>
                  <a:pt x="733425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4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48" name="TextBox 48"/>
          <p:cNvSpPr txBox="1"/>
          <p:nvPr/>
        </p:nvSpPr>
        <p:spPr>
          <a:xfrm>
            <a:off x="13192125" y="7700963"/>
            <a:ext cx="2408238" cy="4873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5" b="1" dirty="0" err="1">
                <a:solidFill>
                  <a:srgbClr val="000000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Belum</a:t>
            </a:r>
            <a:r>
              <a:rPr lang="en-US" sz="1605" b="1" dirty="0">
                <a:solidFill>
                  <a:srgbClr val="000000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 </a:t>
            </a:r>
            <a:r>
              <a:rPr lang="en-US" sz="1605" b="1" dirty="0" err="1">
                <a:solidFill>
                  <a:srgbClr val="000000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mendapat</a:t>
            </a:r>
            <a:endParaRPr lang="en-US" sz="1605" b="1" dirty="0">
              <a:solidFill>
                <a:srgbClr val="000000"/>
              </a:solidFill>
              <a:latin typeface="Roboto Bold" panose="02000000000000000000"/>
              <a:ea typeface="Roboto Bold" panose="02000000000000000000"/>
              <a:cs typeface="Roboto Bold" panose="02000000000000000000"/>
              <a:sym typeface="Roboto Bold" panose="02000000000000000000"/>
            </a:endParaRPr>
          </a:p>
          <a:p>
            <a:pPr eaLnBrk="1" fontAlgn="auto" hangingPunct="1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5" dirty="0">
                <a:solidFill>
                  <a:srgbClr val="00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fasilitas alat water purifier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5256213" y="9005888"/>
            <a:ext cx="8023225" cy="2952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90" b="1">
                <a:solidFill>
                  <a:srgbClr val="FFFFFF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Semua member berhak mendapatkan penghasilan sesuai program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141788" y="6692900"/>
            <a:ext cx="1789112" cy="3841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304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40" b="1" dirty="0">
                <a:solidFill>
                  <a:srgbClr val="000000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Rp. </a:t>
            </a:r>
            <a:r>
              <a:rPr lang="id-ID" sz="2540" b="1" dirty="0">
                <a:solidFill>
                  <a:srgbClr val="000000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5</a:t>
            </a:r>
            <a:r>
              <a:rPr lang="en-US" sz="2540" b="1" dirty="0">
                <a:solidFill>
                  <a:srgbClr val="000000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00.000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144963" y="7248525"/>
            <a:ext cx="4243387" cy="5524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219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30" dirty="0">
                <a:solidFill>
                  <a:srgbClr val="00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Maka </a:t>
            </a:r>
            <a:r>
              <a:rPr lang="en-US" sz="1830" dirty="0" err="1">
                <a:solidFill>
                  <a:srgbClr val="00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anda</a:t>
            </a:r>
            <a:r>
              <a:rPr lang="en-US" sz="1830" dirty="0">
                <a:solidFill>
                  <a:srgbClr val="000000"/>
                </a:solidFill>
                <a:latin typeface="Roboto" panose="02000000000000000000"/>
                <a:ea typeface="Roboto" panose="02000000000000000000"/>
                <a:cs typeface="Roboto" panose="02000000000000000000"/>
                <a:sym typeface="Roboto" panose="02000000000000000000"/>
              </a:rPr>
              <a:t> tetap dapat menikmati penghasilan seperti dalam tabel namun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144963" y="7853363"/>
            <a:ext cx="4721225" cy="5842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228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905" b="1" dirty="0">
                <a:solidFill>
                  <a:srgbClr val="FF0000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belum mendapat fasilitas alat water purifier.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3217525" y="7146925"/>
            <a:ext cx="2413000" cy="5270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20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15" b="1" dirty="0">
                <a:solidFill>
                  <a:srgbClr val="000000"/>
                </a:solidFill>
                <a:latin typeface="Roboto Bold" panose="02000000000000000000"/>
                <a:ea typeface="Roboto Bold" panose="02000000000000000000"/>
                <a:cs typeface="Roboto Bold" panose="02000000000000000000"/>
                <a:sym typeface="Roboto Bold" panose="02000000000000000000"/>
              </a:rPr>
              <a:t>Tanpa DP  dan kartu kredit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10" grpId="0"/>
      <p:bldP spid="12" grpId="0" animBg="1"/>
      <p:bldP spid="13" grpId="0"/>
      <p:bldP spid="15" grpId="0" animBg="1"/>
      <p:bldP spid="17" grpId="0"/>
      <p:bldP spid="19" grpId="0" animBg="1"/>
      <p:bldP spid="20" grpId="0"/>
      <p:bldP spid="22" grpId="0" animBg="1"/>
      <p:bldP spid="24" grpId="0"/>
      <p:bldP spid="26" grpId="0" animBg="1"/>
      <p:bldP spid="27" grpId="0"/>
      <p:bldP spid="29" grpId="0" animBg="1"/>
      <p:bldP spid="31" grpId="0"/>
      <p:bldP spid="32" grpId="0" animBg="1"/>
      <p:bldP spid="33" grpId="0" animBg="1"/>
      <p:bldP spid="34" grpId="0"/>
      <p:bldP spid="36" grpId="0" animBg="1"/>
      <p:bldP spid="37" grpId="0" animBg="1"/>
      <p:bldP spid="38" grpId="0"/>
      <p:bldP spid="40" grpId="0" animBg="1"/>
      <p:bldP spid="41" grpId="0" animBg="1"/>
      <p:bldP spid="42" grpId="0"/>
      <p:bldP spid="43" grpId="0"/>
      <p:bldP spid="44" grpId="0" animBg="1"/>
      <p:bldP spid="46" grpId="0" animBg="1"/>
      <p:bldP spid="47" grpId="0" animBg="1"/>
      <p:bldP spid="48" grpId="0"/>
      <p:bldP spid="51" grpId="0"/>
      <p:bldP spid="52" grpId="0"/>
      <p:bldP spid="53" grpId="0"/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8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11"/>
          <p:cNvGrpSpPr>
            <a:grpSpLocks/>
          </p:cNvGrpSpPr>
          <p:nvPr/>
        </p:nvGrpSpPr>
        <p:grpSpPr bwMode="auto">
          <a:xfrm rot="-2611939">
            <a:off x="1373188" y="3840163"/>
            <a:ext cx="4489450" cy="2954337"/>
            <a:chOff x="-1239091" y="311248"/>
            <a:chExt cx="6460617" cy="4296283"/>
          </a:xfrm>
        </p:grpSpPr>
        <p:sp>
          <p:nvSpPr>
            <p:cNvPr id="57" name="Freeform 12"/>
            <p:cNvSpPr/>
            <p:nvPr/>
          </p:nvSpPr>
          <p:spPr>
            <a:xfrm>
              <a:off x="-1239091" y="311248"/>
              <a:ext cx="6460617" cy="4296283"/>
            </a:xfrm>
            <a:custGeom>
              <a:avLst/>
              <a:gdLst/>
              <a:ahLst/>
              <a:cxnLst/>
              <a:rect l="l" t="t" r="r" b="b"/>
              <a:pathLst>
                <a:path w="6460617" h="4296283">
                  <a:moveTo>
                    <a:pt x="0" y="0"/>
                  </a:moveTo>
                  <a:lnTo>
                    <a:pt x="6460617" y="0"/>
                  </a:lnTo>
                  <a:lnTo>
                    <a:pt x="6460617" y="4296283"/>
                  </a:lnTo>
                  <a:lnTo>
                    <a:pt x="0" y="4296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47" b="-148"/>
              </a:stretch>
            </a:blipFill>
          </p:spPr>
        </p:sp>
      </p:grpSp>
      <p:sp>
        <p:nvSpPr>
          <p:cNvPr id="22531" name="AutoShape 2"/>
          <p:cNvSpPr>
            <a:spLocks noChangeShapeType="1"/>
          </p:cNvSpPr>
          <p:nvPr/>
        </p:nvSpPr>
        <p:spPr bwMode="auto">
          <a:xfrm rot="9840">
            <a:off x="9447213" y="5397500"/>
            <a:ext cx="9971087" cy="0"/>
          </a:xfrm>
          <a:prstGeom prst="line">
            <a:avLst/>
          </a:prstGeom>
          <a:noFill/>
          <a:ln w="19050" cap="rnd">
            <a:solidFill>
              <a:srgbClr val="FFFFFF"/>
            </a:solidFill>
            <a:round/>
            <a:headEnd type="none" w="sm" len="sm"/>
            <a:tailEnd type="oval" w="lg" len="lg"/>
          </a:ln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/>
          <p:nvPr/>
        </p:nvSpPr>
        <p:spPr>
          <a:xfrm>
            <a:off x="-174131" y="236376"/>
            <a:ext cx="18636261" cy="1337324"/>
          </a:xfrm>
          <a:custGeom>
            <a:avLst/>
            <a:gdLst/>
            <a:ahLst/>
            <a:cxnLst/>
            <a:rect l="l" t="t" r="r" b="b"/>
            <a:pathLst>
              <a:path w="18636261" h="1337324">
                <a:moveTo>
                  <a:pt x="0" y="0"/>
                </a:moveTo>
                <a:lnTo>
                  <a:pt x="18636262" y="0"/>
                </a:lnTo>
                <a:lnTo>
                  <a:pt x="18636262" y="1337324"/>
                </a:lnTo>
                <a:lnTo>
                  <a:pt x="0" y="13373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295" t="-409717" r="-3249" b="-12095"/>
            </a:stretch>
          </a:blipFill>
          <a:ln cap="sq">
            <a:noFill/>
            <a:prstDash val="solid"/>
            <a:miter/>
          </a:ln>
        </p:spPr>
      </p:sp>
      <p:grpSp>
        <p:nvGrpSpPr>
          <p:cNvPr id="22535" name="Group 5"/>
          <p:cNvGrpSpPr>
            <a:grpSpLocks/>
          </p:cNvGrpSpPr>
          <p:nvPr/>
        </p:nvGrpSpPr>
        <p:grpSpPr bwMode="auto">
          <a:xfrm rot="4280220">
            <a:off x="4421981" y="3218656"/>
            <a:ext cx="9666288" cy="615950"/>
            <a:chOff x="0" y="0"/>
            <a:chExt cx="12888214" cy="821563"/>
          </a:xfrm>
        </p:grpSpPr>
        <p:sp>
          <p:nvSpPr>
            <p:cNvPr id="22598" name="Freeform 6"/>
            <p:cNvSpPr>
              <a:spLocks/>
            </p:cNvSpPr>
            <p:nvPr/>
          </p:nvSpPr>
          <p:spPr bwMode="auto">
            <a:xfrm>
              <a:off x="0" y="0"/>
              <a:ext cx="12888214" cy="821563"/>
            </a:xfrm>
            <a:custGeom>
              <a:avLst/>
              <a:gdLst>
                <a:gd name="T0" fmla="*/ 0 w 12888214"/>
                <a:gd name="T1" fmla="*/ 0 h 821563"/>
                <a:gd name="T2" fmla="*/ 12888214 w 12888214"/>
                <a:gd name="T3" fmla="*/ 0 h 821563"/>
                <a:gd name="T4" fmla="*/ 12888214 w 12888214"/>
                <a:gd name="T5" fmla="*/ 821563 h 821563"/>
                <a:gd name="T6" fmla="*/ 0 w 12888214"/>
                <a:gd name="T7" fmla="*/ 821563 h 821563"/>
                <a:gd name="T8" fmla="*/ 0 w 12888214"/>
                <a:gd name="T9" fmla="*/ 0 h 8215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88214" h="821563">
                  <a:moveTo>
                    <a:pt x="0" y="0"/>
                  </a:moveTo>
                  <a:lnTo>
                    <a:pt x="12888214" y="0"/>
                  </a:lnTo>
                  <a:lnTo>
                    <a:pt x="12888214" y="821563"/>
                  </a:lnTo>
                  <a:lnTo>
                    <a:pt x="0" y="821563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4">
                <a:alphaModFix amt="30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3435350" y="1849438"/>
            <a:ext cx="2449513" cy="1716087"/>
            <a:chOff x="0" y="0"/>
            <a:chExt cx="5715038" cy="40005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715000" cy="4000500"/>
            </a:xfrm>
            <a:custGeom>
              <a:avLst/>
              <a:gdLst/>
              <a:ahLst/>
              <a:cxnLst/>
              <a:rect l="l" t="t" r="r" b="b"/>
              <a:pathLst>
                <a:path w="5715000" h="4000500">
                  <a:moveTo>
                    <a:pt x="0" y="0"/>
                  </a:moveTo>
                  <a:lnTo>
                    <a:pt x="5715000" y="0"/>
                  </a:lnTo>
                  <a:lnTo>
                    <a:pt x="5715000" y="4000500"/>
                  </a:lnTo>
                  <a:lnTo>
                    <a:pt x="0" y="4000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80" r="-481"/>
              </a:stretch>
            </a:blipFill>
          </p:spPr>
        </p:sp>
      </p:grpSp>
      <p:sp>
        <p:nvSpPr>
          <p:cNvPr id="22537" name="Freeform 10"/>
          <p:cNvSpPr>
            <a:spLocks/>
          </p:cNvSpPr>
          <p:nvPr/>
        </p:nvSpPr>
        <p:spPr bwMode="auto">
          <a:xfrm>
            <a:off x="2292350" y="7000875"/>
            <a:ext cx="9382125" cy="1208088"/>
          </a:xfrm>
          <a:custGeom>
            <a:avLst/>
            <a:gdLst>
              <a:gd name="T0" fmla="*/ 0 w 9382335"/>
              <a:gd name="T1" fmla="*/ 0 h 1207332"/>
              <a:gd name="T2" fmla="*/ 9382125 w 9382335"/>
              <a:gd name="T3" fmla="*/ 0 h 1207332"/>
              <a:gd name="T4" fmla="*/ 9382125 w 9382335"/>
              <a:gd name="T5" fmla="*/ 1208087 h 1207332"/>
              <a:gd name="T6" fmla="*/ 0 w 9382335"/>
              <a:gd name="T7" fmla="*/ 1208087 h 1207332"/>
              <a:gd name="T8" fmla="*/ 0 w 9382335"/>
              <a:gd name="T9" fmla="*/ 0 h 12073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382335" h="1207332">
                <a:moveTo>
                  <a:pt x="0" y="0"/>
                </a:moveTo>
                <a:lnTo>
                  <a:pt x="9382335" y="0"/>
                </a:lnTo>
                <a:lnTo>
                  <a:pt x="9382335" y="1207331"/>
                </a:lnTo>
                <a:lnTo>
                  <a:pt x="0" y="120733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657225" y="5595938"/>
            <a:ext cx="2192338" cy="2625725"/>
          </a:xfrm>
          <a:custGeom>
            <a:avLst/>
            <a:gdLst>
              <a:gd name="T0" fmla="*/ 0 w 2193043"/>
              <a:gd name="T1" fmla="*/ 0 h 2626399"/>
              <a:gd name="T2" fmla="*/ 2191633 w 2193043"/>
              <a:gd name="T3" fmla="*/ 0 h 2626399"/>
              <a:gd name="T4" fmla="*/ 2191633 w 2193043"/>
              <a:gd name="T5" fmla="*/ 2625051 h 2626399"/>
              <a:gd name="T6" fmla="*/ 0 w 2193043"/>
              <a:gd name="T7" fmla="*/ 2625051 h 2626399"/>
              <a:gd name="T8" fmla="*/ 0 w 2193043"/>
              <a:gd name="T9" fmla="*/ 0 h 26263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93043" h="2626399">
                <a:moveTo>
                  <a:pt x="0" y="0"/>
                </a:moveTo>
                <a:lnTo>
                  <a:pt x="2193043" y="0"/>
                </a:lnTo>
                <a:lnTo>
                  <a:pt x="2193043" y="2626399"/>
                </a:lnTo>
                <a:lnTo>
                  <a:pt x="0" y="2626399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grpSp>
        <p:nvGrpSpPr>
          <p:cNvPr id="22539" name="Group 12"/>
          <p:cNvGrpSpPr>
            <a:grpSpLocks/>
          </p:cNvGrpSpPr>
          <p:nvPr/>
        </p:nvGrpSpPr>
        <p:grpSpPr bwMode="auto">
          <a:xfrm>
            <a:off x="6292850" y="6858000"/>
            <a:ext cx="5448300" cy="328613"/>
            <a:chOff x="0" y="0"/>
            <a:chExt cx="7264019" cy="43827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264019" cy="438277"/>
            </a:xfrm>
            <a:custGeom>
              <a:avLst/>
              <a:gdLst/>
              <a:ahLst/>
              <a:cxnLst/>
              <a:rect l="l" t="t" r="r" b="b"/>
              <a:pathLst>
                <a:path w="7264019" h="438277">
                  <a:moveTo>
                    <a:pt x="0" y="0"/>
                  </a:moveTo>
                  <a:lnTo>
                    <a:pt x="7264019" y="0"/>
                  </a:lnTo>
                  <a:lnTo>
                    <a:pt x="7264019" y="438277"/>
                  </a:lnTo>
                  <a:lnTo>
                    <a:pt x="0" y="438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alphaModFix amt="60000"/>
              </a:blip>
              <a:stretch>
                <a:fillRect t="-544" b="-541"/>
              </a:stretch>
            </a:blipFill>
          </p:spPr>
        </p:sp>
      </p:grpSp>
      <p:sp>
        <p:nvSpPr>
          <p:cNvPr id="22540" name="Freeform 14"/>
          <p:cNvSpPr>
            <a:spLocks/>
          </p:cNvSpPr>
          <p:nvPr/>
        </p:nvSpPr>
        <p:spPr bwMode="auto">
          <a:xfrm>
            <a:off x="2078038" y="6715125"/>
            <a:ext cx="1130300" cy="1130300"/>
          </a:xfrm>
          <a:custGeom>
            <a:avLst/>
            <a:gdLst>
              <a:gd name="T0" fmla="*/ 0 w 1130579"/>
              <a:gd name="T1" fmla="*/ 0 h 1130579"/>
              <a:gd name="T2" fmla="*/ 1130300 w 1130579"/>
              <a:gd name="T3" fmla="*/ 0 h 1130579"/>
              <a:gd name="T4" fmla="*/ 1130300 w 1130579"/>
              <a:gd name="T5" fmla="*/ 1130300 h 1130579"/>
              <a:gd name="T6" fmla="*/ 0 w 1130579"/>
              <a:gd name="T7" fmla="*/ 1130300 h 1130579"/>
              <a:gd name="T8" fmla="*/ 0 w 1130579"/>
              <a:gd name="T9" fmla="*/ 0 h 11305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30579" h="1130579">
                <a:moveTo>
                  <a:pt x="0" y="0"/>
                </a:moveTo>
                <a:lnTo>
                  <a:pt x="1130579" y="0"/>
                </a:lnTo>
                <a:lnTo>
                  <a:pt x="1130579" y="1130579"/>
                </a:lnTo>
                <a:lnTo>
                  <a:pt x="0" y="1130579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grpSp>
        <p:nvGrpSpPr>
          <p:cNvPr id="22541" name="Group 15"/>
          <p:cNvGrpSpPr>
            <a:grpSpLocks/>
          </p:cNvGrpSpPr>
          <p:nvPr/>
        </p:nvGrpSpPr>
        <p:grpSpPr bwMode="auto">
          <a:xfrm>
            <a:off x="2162175" y="6781800"/>
            <a:ext cx="939800" cy="939800"/>
            <a:chOff x="0" y="0"/>
            <a:chExt cx="1253071" cy="1253071"/>
          </a:xfrm>
        </p:grpSpPr>
        <p:sp>
          <p:nvSpPr>
            <p:cNvPr id="22590" name="Freeform 16"/>
            <p:cNvSpPr>
              <a:spLocks/>
            </p:cNvSpPr>
            <p:nvPr/>
          </p:nvSpPr>
          <p:spPr bwMode="auto">
            <a:xfrm>
              <a:off x="0" y="0"/>
              <a:ext cx="1253109" cy="1253109"/>
            </a:xfrm>
            <a:custGeom>
              <a:avLst/>
              <a:gdLst>
                <a:gd name="T0" fmla="*/ 0 w 1253109"/>
                <a:gd name="T1" fmla="*/ 626491 h 1253109"/>
                <a:gd name="T2" fmla="*/ 626491 w 1253109"/>
                <a:gd name="T3" fmla="*/ 0 h 1253109"/>
                <a:gd name="T4" fmla="*/ 1253109 w 1253109"/>
                <a:gd name="T5" fmla="*/ 626491 h 1253109"/>
                <a:gd name="T6" fmla="*/ 626491 w 1253109"/>
                <a:gd name="T7" fmla="*/ 1253109 h 1253109"/>
                <a:gd name="T8" fmla="*/ 0 w 1253109"/>
                <a:gd name="T9" fmla="*/ 626491 h 1253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53109" h="1253109">
                  <a:moveTo>
                    <a:pt x="0" y="626491"/>
                  </a:moveTo>
                  <a:cubicBezTo>
                    <a:pt x="0" y="280543"/>
                    <a:pt x="280543" y="0"/>
                    <a:pt x="626491" y="0"/>
                  </a:cubicBezTo>
                  <a:cubicBezTo>
                    <a:pt x="972439" y="0"/>
                    <a:pt x="1253109" y="280543"/>
                    <a:pt x="1253109" y="626491"/>
                  </a:cubicBezTo>
                  <a:cubicBezTo>
                    <a:pt x="1253109" y="972439"/>
                    <a:pt x="972566" y="1253109"/>
                    <a:pt x="626491" y="1253109"/>
                  </a:cubicBezTo>
                  <a:cubicBezTo>
                    <a:pt x="280416" y="1253109"/>
                    <a:pt x="0" y="972566"/>
                    <a:pt x="0" y="626491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385D8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2591" name="TextBox 17"/>
            <p:cNvSpPr txBox="1">
              <a:spLocks noChangeArrowheads="1"/>
            </p:cNvSpPr>
            <p:nvPr/>
          </p:nvSpPr>
          <p:spPr bwMode="auto">
            <a:xfrm>
              <a:off x="0" y="-123825"/>
              <a:ext cx="1253071" cy="1376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 eaLnBrk="1" hangingPunct="1">
                <a:lnSpc>
                  <a:spcPts val="6963"/>
                </a:lnSpc>
              </a:pPr>
              <a:r>
                <a:rPr lang="en-US" altLang="en-US" sz="5800" b="1">
                  <a:solidFill>
                    <a:srgbClr val="376092"/>
                  </a:solidFill>
                  <a:latin typeface="Calibri (MS) Bold" charset="0"/>
                  <a:ea typeface="Calibri (MS) Bold" charset="0"/>
                  <a:cs typeface="Calibri (MS) Bold" charset="0"/>
                  <a:sym typeface="Calibri (MS) Bold" charset="0"/>
                </a:rPr>
                <a:t>4</a:t>
              </a:r>
            </a:p>
          </p:txBody>
        </p:sp>
      </p:grpSp>
      <p:grpSp>
        <p:nvGrpSpPr>
          <p:cNvPr id="22542" name="Group 18"/>
          <p:cNvGrpSpPr>
            <a:grpSpLocks/>
          </p:cNvGrpSpPr>
          <p:nvPr/>
        </p:nvGrpSpPr>
        <p:grpSpPr bwMode="auto">
          <a:xfrm>
            <a:off x="3040063" y="6475413"/>
            <a:ext cx="5448300" cy="328612"/>
            <a:chOff x="0" y="0"/>
            <a:chExt cx="7264019" cy="43827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264019" cy="438277"/>
            </a:xfrm>
            <a:custGeom>
              <a:avLst/>
              <a:gdLst/>
              <a:ahLst/>
              <a:cxnLst/>
              <a:rect l="l" t="t" r="r" b="b"/>
              <a:pathLst>
                <a:path w="7264019" h="438277">
                  <a:moveTo>
                    <a:pt x="0" y="0"/>
                  </a:moveTo>
                  <a:lnTo>
                    <a:pt x="7264019" y="0"/>
                  </a:lnTo>
                  <a:lnTo>
                    <a:pt x="7264019" y="438277"/>
                  </a:lnTo>
                  <a:lnTo>
                    <a:pt x="0" y="438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alphaModFix amt="60000"/>
              </a:blip>
              <a:stretch>
                <a:fillRect t="-544" b="-541"/>
              </a:stretch>
            </a:blipFill>
          </p:spPr>
        </p:sp>
      </p:grpSp>
      <p:grpSp>
        <p:nvGrpSpPr>
          <p:cNvPr id="22543" name="Group 20"/>
          <p:cNvGrpSpPr>
            <a:grpSpLocks/>
          </p:cNvGrpSpPr>
          <p:nvPr/>
        </p:nvGrpSpPr>
        <p:grpSpPr bwMode="auto">
          <a:xfrm>
            <a:off x="4019550" y="5267325"/>
            <a:ext cx="5448300" cy="328613"/>
            <a:chOff x="0" y="0"/>
            <a:chExt cx="7264019" cy="43827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264019" cy="438277"/>
            </a:xfrm>
            <a:custGeom>
              <a:avLst/>
              <a:gdLst/>
              <a:ahLst/>
              <a:cxnLst/>
              <a:rect l="l" t="t" r="r" b="b"/>
              <a:pathLst>
                <a:path w="7264019" h="438277">
                  <a:moveTo>
                    <a:pt x="0" y="0"/>
                  </a:moveTo>
                  <a:lnTo>
                    <a:pt x="7264019" y="0"/>
                  </a:lnTo>
                  <a:lnTo>
                    <a:pt x="7264019" y="438277"/>
                  </a:lnTo>
                  <a:lnTo>
                    <a:pt x="0" y="438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alphaModFix amt="60000"/>
              </a:blip>
              <a:stretch>
                <a:fillRect t="-544" b="-541"/>
              </a:stretch>
            </a:blipFill>
          </p:spPr>
        </p:sp>
      </p:grpSp>
      <p:sp>
        <p:nvSpPr>
          <p:cNvPr id="22544" name="Freeform 22"/>
          <p:cNvSpPr>
            <a:spLocks/>
          </p:cNvSpPr>
          <p:nvPr/>
        </p:nvSpPr>
        <p:spPr bwMode="auto">
          <a:xfrm>
            <a:off x="3606800" y="5289550"/>
            <a:ext cx="9382125" cy="1208088"/>
          </a:xfrm>
          <a:custGeom>
            <a:avLst/>
            <a:gdLst>
              <a:gd name="T0" fmla="*/ 0 w 9382335"/>
              <a:gd name="T1" fmla="*/ 0 h 1207332"/>
              <a:gd name="T2" fmla="*/ 9382125 w 9382335"/>
              <a:gd name="T3" fmla="*/ 0 h 1207332"/>
              <a:gd name="T4" fmla="*/ 9382125 w 9382335"/>
              <a:gd name="T5" fmla="*/ 1208088 h 1207332"/>
              <a:gd name="T6" fmla="*/ 0 w 9382335"/>
              <a:gd name="T7" fmla="*/ 1208088 h 1207332"/>
              <a:gd name="T8" fmla="*/ 0 w 9382335"/>
              <a:gd name="T9" fmla="*/ 0 h 12073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382335" h="1207332">
                <a:moveTo>
                  <a:pt x="0" y="0"/>
                </a:moveTo>
                <a:lnTo>
                  <a:pt x="9382335" y="0"/>
                </a:lnTo>
                <a:lnTo>
                  <a:pt x="9382335" y="1207332"/>
                </a:lnTo>
                <a:lnTo>
                  <a:pt x="0" y="120733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2545" name="Freeform 23"/>
          <p:cNvSpPr>
            <a:spLocks/>
          </p:cNvSpPr>
          <p:nvPr/>
        </p:nvSpPr>
        <p:spPr bwMode="auto">
          <a:xfrm>
            <a:off x="3455988" y="5143500"/>
            <a:ext cx="1130300" cy="1130300"/>
          </a:xfrm>
          <a:custGeom>
            <a:avLst/>
            <a:gdLst>
              <a:gd name="T0" fmla="*/ 0 w 1130579"/>
              <a:gd name="T1" fmla="*/ 0 h 1130579"/>
              <a:gd name="T2" fmla="*/ 1130301 w 1130579"/>
              <a:gd name="T3" fmla="*/ 0 h 1130579"/>
              <a:gd name="T4" fmla="*/ 1130301 w 1130579"/>
              <a:gd name="T5" fmla="*/ 1130300 h 1130579"/>
              <a:gd name="T6" fmla="*/ 0 w 1130579"/>
              <a:gd name="T7" fmla="*/ 1130300 h 1130579"/>
              <a:gd name="T8" fmla="*/ 0 w 1130579"/>
              <a:gd name="T9" fmla="*/ 0 h 11305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30579" h="1130579">
                <a:moveTo>
                  <a:pt x="0" y="0"/>
                </a:moveTo>
                <a:lnTo>
                  <a:pt x="1130580" y="0"/>
                </a:lnTo>
                <a:lnTo>
                  <a:pt x="1130580" y="1130579"/>
                </a:lnTo>
                <a:lnTo>
                  <a:pt x="0" y="1130579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grpSp>
        <p:nvGrpSpPr>
          <p:cNvPr id="22546" name="Group 24"/>
          <p:cNvGrpSpPr>
            <a:grpSpLocks/>
          </p:cNvGrpSpPr>
          <p:nvPr/>
        </p:nvGrpSpPr>
        <p:grpSpPr bwMode="auto">
          <a:xfrm>
            <a:off x="3551238" y="5203825"/>
            <a:ext cx="939800" cy="939800"/>
            <a:chOff x="0" y="0"/>
            <a:chExt cx="1253071" cy="1253071"/>
          </a:xfrm>
        </p:grpSpPr>
        <p:sp>
          <p:nvSpPr>
            <p:cNvPr id="22582" name="Freeform 25"/>
            <p:cNvSpPr>
              <a:spLocks/>
            </p:cNvSpPr>
            <p:nvPr/>
          </p:nvSpPr>
          <p:spPr bwMode="auto">
            <a:xfrm>
              <a:off x="0" y="0"/>
              <a:ext cx="1253109" cy="1253109"/>
            </a:xfrm>
            <a:custGeom>
              <a:avLst/>
              <a:gdLst>
                <a:gd name="T0" fmla="*/ 0 w 1253109"/>
                <a:gd name="T1" fmla="*/ 626491 h 1253109"/>
                <a:gd name="T2" fmla="*/ 626491 w 1253109"/>
                <a:gd name="T3" fmla="*/ 0 h 1253109"/>
                <a:gd name="T4" fmla="*/ 1253109 w 1253109"/>
                <a:gd name="T5" fmla="*/ 626491 h 1253109"/>
                <a:gd name="T6" fmla="*/ 626491 w 1253109"/>
                <a:gd name="T7" fmla="*/ 1253109 h 1253109"/>
                <a:gd name="T8" fmla="*/ 0 w 1253109"/>
                <a:gd name="T9" fmla="*/ 626491 h 1253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53109" h="1253109">
                  <a:moveTo>
                    <a:pt x="0" y="626491"/>
                  </a:moveTo>
                  <a:cubicBezTo>
                    <a:pt x="0" y="280543"/>
                    <a:pt x="280543" y="0"/>
                    <a:pt x="626491" y="0"/>
                  </a:cubicBezTo>
                  <a:cubicBezTo>
                    <a:pt x="972439" y="0"/>
                    <a:pt x="1253109" y="280543"/>
                    <a:pt x="1253109" y="626491"/>
                  </a:cubicBezTo>
                  <a:cubicBezTo>
                    <a:pt x="1253109" y="972439"/>
                    <a:pt x="972566" y="1253109"/>
                    <a:pt x="626491" y="1253109"/>
                  </a:cubicBezTo>
                  <a:cubicBezTo>
                    <a:pt x="280416" y="1253109"/>
                    <a:pt x="0" y="972566"/>
                    <a:pt x="0" y="626491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385D8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2583" name="TextBox 26"/>
            <p:cNvSpPr txBox="1">
              <a:spLocks noChangeArrowheads="1"/>
            </p:cNvSpPr>
            <p:nvPr/>
          </p:nvSpPr>
          <p:spPr bwMode="auto">
            <a:xfrm>
              <a:off x="0" y="-123825"/>
              <a:ext cx="1253071" cy="1376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 eaLnBrk="1" hangingPunct="1">
                <a:lnSpc>
                  <a:spcPts val="6963"/>
                </a:lnSpc>
              </a:pPr>
              <a:r>
                <a:rPr lang="en-US" altLang="en-US" sz="5800" b="1">
                  <a:solidFill>
                    <a:srgbClr val="376092"/>
                  </a:solidFill>
                  <a:latin typeface="Calibri (MS) Bold" charset="0"/>
                  <a:ea typeface="Calibri (MS) Bold" charset="0"/>
                  <a:cs typeface="Calibri (MS) Bold" charset="0"/>
                  <a:sym typeface="Calibri (MS) Bold" charset="0"/>
                </a:rPr>
                <a:t>3</a:t>
              </a:r>
            </a:p>
          </p:txBody>
        </p:sp>
      </p:grpSp>
      <p:sp>
        <p:nvSpPr>
          <p:cNvPr id="22547" name="Freeform 27"/>
          <p:cNvSpPr>
            <a:spLocks/>
          </p:cNvSpPr>
          <p:nvPr/>
        </p:nvSpPr>
        <p:spPr bwMode="auto">
          <a:xfrm>
            <a:off x="4764088" y="3711575"/>
            <a:ext cx="9382125" cy="1208088"/>
          </a:xfrm>
          <a:custGeom>
            <a:avLst/>
            <a:gdLst>
              <a:gd name="T0" fmla="*/ 0 w 9382335"/>
              <a:gd name="T1" fmla="*/ 0 h 1207332"/>
              <a:gd name="T2" fmla="*/ 9382124 w 9382335"/>
              <a:gd name="T3" fmla="*/ 0 h 1207332"/>
              <a:gd name="T4" fmla="*/ 9382124 w 9382335"/>
              <a:gd name="T5" fmla="*/ 1208088 h 1207332"/>
              <a:gd name="T6" fmla="*/ 0 w 9382335"/>
              <a:gd name="T7" fmla="*/ 1208088 h 1207332"/>
              <a:gd name="T8" fmla="*/ 0 w 9382335"/>
              <a:gd name="T9" fmla="*/ 0 h 12073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382335" h="1207332">
                <a:moveTo>
                  <a:pt x="0" y="0"/>
                </a:moveTo>
                <a:lnTo>
                  <a:pt x="9382334" y="0"/>
                </a:lnTo>
                <a:lnTo>
                  <a:pt x="9382334" y="1207332"/>
                </a:lnTo>
                <a:lnTo>
                  <a:pt x="0" y="120733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grpSp>
        <p:nvGrpSpPr>
          <p:cNvPr id="22548" name="Group 28"/>
          <p:cNvGrpSpPr>
            <a:grpSpLocks/>
          </p:cNvGrpSpPr>
          <p:nvPr/>
        </p:nvGrpSpPr>
        <p:grpSpPr bwMode="auto">
          <a:xfrm>
            <a:off x="10161588" y="3700463"/>
            <a:ext cx="5448300" cy="328612"/>
            <a:chOff x="0" y="0"/>
            <a:chExt cx="7264019" cy="43827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264019" cy="438277"/>
            </a:xfrm>
            <a:custGeom>
              <a:avLst/>
              <a:gdLst/>
              <a:ahLst/>
              <a:cxnLst/>
              <a:rect l="l" t="t" r="r" b="b"/>
              <a:pathLst>
                <a:path w="7264019" h="438277">
                  <a:moveTo>
                    <a:pt x="0" y="0"/>
                  </a:moveTo>
                  <a:lnTo>
                    <a:pt x="7264019" y="0"/>
                  </a:lnTo>
                  <a:lnTo>
                    <a:pt x="7264019" y="438277"/>
                  </a:lnTo>
                  <a:lnTo>
                    <a:pt x="0" y="438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alphaModFix amt="60000"/>
              </a:blip>
              <a:stretch>
                <a:fillRect t="-544" b="-541"/>
              </a:stretch>
            </a:blipFill>
          </p:spPr>
        </p:sp>
      </p:grpSp>
      <p:sp>
        <p:nvSpPr>
          <p:cNvPr id="22549" name="Freeform 30"/>
          <p:cNvSpPr>
            <a:spLocks/>
          </p:cNvSpPr>
          <p:nvPr/>
        </p:nvSpPr>
        <p:spPr bwMode="auto">
          <a:xfrm>
            <a:off x="4611688" y="3565525"/>
            <a:ext cx="1131887" cy="1130300"/>
          </a:xfrm>
          <a:custGeom>
            <a:avLst/>
            <a:gdLst>
              <a:gd name="T0" fmla="*/ 0 w 1130579"/>
              <a:gd name="T1" fmla="*/ 0 h 1130579"/>
              <a:gd name="T2" fmla="*/ 1131888 w 1130579"/>
              <a:gd name="T3" fmla="*/ 0 h 1130579"/>
              <a:gd name="T4" fmla="*/ 1131888 w 1130579"/>
              <a:gd name="T5" fmla="*/ 1130301 h 1130579"/>
              <a:gd name="T6" fmla="*/ 0 w 1130579"/>
              <a:gd name="T7" fmla="*/ 1130301 h 1130579"/>
              <a:gd name="T8" fmla="*/ 0 w 1130579"/>
              <a:gd name="T9" fmla="*/ 0 h 11305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30579" h="1130579">
                <a:moveTo>
                  <a:pt x="0" y="0"/>
                </a:moveTo>
                <a:lnTo>
                  <a:pt x="1130580" y="0"/>
                </a:lnTo>
                <a:lnTo>
                  <a:pt x="1130580" y="1130580"/>
                </a:lnTo>
                <a:lnTo>
                  <a:pt x="0" y="113058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grpSp>
        <p:nvGrpSpPr>
          <p:cNvPr id="31" name="Group 31"/>
          <p:cNvGrpSpPr>
            <a:grpSpLocks/>
          </p:cNvGrpSpPr>
          <p:nvPr/>
        </p:nvGrpSpPr>
        <p:grpSpPr bwMode="auto">
          <a:xfrm>
            <a:off x="4670425" y="3649663"/>
            <a:ext cx="939800" cy="939800"/>
            <a:chOff x="0" y="0"/>
            <a:chExt cx="1253071" cy="1253071"/>
          </a:xfrm>
        </p:grpSpPr>
        <p:sp>
          <p:nvSpPr>
            <p:cNvPr id="22577" name="Freeform 32"/>
            <p:cNvSpPr>
              <a:spLocks/>
            </p:cNvSpPr>
            <p:nvPr/>
          </p:nvSpPr>
          <p:spPr bwMode="auto">
            <a:xfrm>
              <a:off x="0" y="0"/>
              <a:ext cx="1253109" cy="1253109"/>
            </a:xfrm>
            <a:custGeom>
              <a:avLst/>
              <a:gdLst>
                <a:gd name="T0" fmla="*/ 0 w 1253109"/>
                <a:gd name="T1" fmla="*/ 626491 h 1253109"/>
                <a:gd name="T2" fmla="*/ 626491 w 1253109"/>
                <a:gd name="T3" fmla="*/ 0 h 1253109"/>
                <a:gd name="T4" fmla="*/ 1253109 w 1253109"/>
                <a:gd name="T5" fmla="*/ 626491 h 1253109"/>
                <a:gd name="T6" fmla="*/ 626491 w 1253109"/>
                <a:gd name="T7" fmla="*/ 1253109 h 1253109"/>
                <a:gd name="T8" fmla="*/ 0 w 1253109"/>
                <a:gd name="T9" fmla="*/ 626491 h 1253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53109" h="1253109">
                  <a:moveTo>
                    <a:pt x="0" y="626491"/>
                  </a:moveTo>
                  <a:cubicBezTo>
                    <a:pt x="0" y="280543"/>
                    <a:pt x="280543" y="0"/>
                    <a:pt x="626491" y="0"/>
                  </a:cubicBezTo>
                  <a:cubicBezTo>
                    <a:pt x="972439" y="0"/>
                    <a:pt x="1253109" y="280543"/>
                    <a:pt x="1253109" y="626491"/>
                  </a:cubicBezTo>
                  <a:cubicBezTo>
                    <a:pt x="1253109" y="972439"/>
                    <a:pt x="972566" y="1253109"/>
                    <a:pt x="626491" y="1253109"/>
                  </a:cubicBezTo>
                  <a:cubicBezTo>
                    <a:pt x="280416" y="1253109"/>
                    <a:pt x="0" y="972566"/>
                    <a:pt x="0" y="626491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385D8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2578" name="TextBox 33"/>
            <p:cNvSpPr txBox="1">
              <a:spLocks noChangeArrowheads="1"/>
            </p:cNvSpPr>
            <p:nvPr/>
          </p:nvSpPr>
          <p:spPr bwMode="auto">
            <a:xfrm>
              <a:off x="0" y="-123825"/>
              <a:ext cx="1253071" cy="1376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 eaLnBrk="1" hangingPunct="1">
                <a:lnSpc>
                  <a:spcPts val="6963"/>
                </a:lnSpc>
              </a:pPr>
              <a:r>
                <a:rPr lang="en-US" altLang="en-US" sz="5800" b="1">
                  <a:solidFill>
                    <a:srgbClr val="376092"/>
                  </a:solidFill>
                  <a:latin typeface="Calibri (MS) Bold" charset="0"/>
                  <a:ea typeface="Calibri (MS) Bold" charset="0"/>
                  <a:cs typeface="Calibri (MS) Bold" charset="0"/>
                  <a:sym typeface="Calibri (MS) Bold" charset="0"/>
                </a:rPr>
                <a:t>2</a:t>
              </a:r>
            </a:p>
          </p:txBody>
        </p:sp>
      </p:grpSp>
      <p:sp>
        <p:nvSpPr>
          <p:cNvPr id="22551" name="Freeform 34"/>
          <p:cNvSpPr>
            <a:spLocks/>
          </p:cNvSpPr>
          <p:nvPr/>
        </p:nvSpPr>
        <p:spPr bwMode="auto">
          <a:xfrm>
            <a:off x="5835650" y="2165350"/>
            <a:ext cx="9382125" cy="1206500"/>
          </a:xfrm>
          <a:custGeom>
            <a:avLst/>
            <a:gdLst>
              <a:gd name="T0" fmla="*/ 0 w 9382335"/>
              <a:gd name="T1" fmla="*/ 0 h 1207332"/>
              <a:gd name="T2" fmla="*/ 9382124 w 9382335"/>
              <a:gd name="T3" fmla="*/ 0 h 1207332"/>
              <a:gd name="T4" fmla="*/ 9382124 w 9382335"/>
              <a:gd name="T5" fmla="*/ 1206500 h 1207332"/>
              <a:gd name="T6" fmla="*/ 0 w 9382335"/>
              <a:gd name="T7" fmla="*/ 1206500 h 1207332"/>
              <a:gd name="T8" fmla="*/ 0 w 9382335"/>
              <a:gd name="T9" fmla="*/ 0 h 12073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382335" h="1207332">
                <a:moveTo>
                  <a:pt x="0" y="0"/>
                </a:moveTo>
                <a:lnTo>
                  <a:pt x="9382334" y="0"/>
                </a:lnTo>
                <a:lnTo>
                  <a:pt x="9382334" y="1207332"/>
                </a:lnTo>
                <a:lnTo>
                  <a:pt x="0" y="120733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grpSp>
        <p:nvGrpSpPr>
          <p:cNvPr id="22552" name="Group 35"/>
          <p:cNvGrpSpPr>
            <a:grpSpLocks/>
          </p:cNvGrpSpPr>
          <p:nvPr/>
        </p:nvGrpSpPr>
        <p:grpSpPr bwMode="auto">
          <a:xfrm>
            <a:off x="7389813" y="2000250"/>
            <a:ext cx="5446712" cy="328613"/>
            <a:chOff x="0" y="0"/>
            <a:chExt cx="7264019" cy="438277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264019" cy="438277"/>
            </a:xfrm>
            <a:custGeom>
              <a:avLst/>
              <a:gdLst/>
              <a:ahLst/>
              <a:cxnLst/>
              <a:rect l="l" t="t" r="r" b="b"/>
              <a:pathLst>
                <a:path w="7264019" h="438277">
                  <a:moveTo>
                    <a:pt x="0" y="0"/>
                  </a:moveTo>
                  <a:lnTo>
                    <a:pt x="7264019" y="0"/>
                  </a:lnTo>
                  <a:lnTo>
                    <a:pt x="7264019" y="438277"/>
                  </a:lnTo>
                  <a:lnTo>
                    <a:pt x="0" y="438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alphaModFix amt="60000"/>
              </a:blip>
              <a:stretch>
                <a:fillRect t="-544" b="-541"/>
              </a:stretch>
            </a:blipFill>
          </p:spPr>
        </p:sp>
      </p:grpSp>
      <p:sp>
        <p:nvSpPr>
          <p:cNvPr id="22553" name="Freeform 37"/>
          <p:cNvSpPr>
            <a:spLocks/>
          </p:cNvSpPr>
          <p:nvPr/>
        </p:nvSpPr>
        <p:spPr bwMode="auto">
          <a:xfrm>
            <a:off x="5683250" y="2017713"/>
            <a:ext cx="1131888" cy="1130300"/>
          </a:xfrm>
          <a:custGeom>
            <a:avLst/>
            <a:gdLst>
              <a:gd name="T0" fmla="*/ 0 w 1130579"/>
              <a:gd name="T1" fmla="*/ 0 h 1130579"/>
              <a:gd name="T2" fmla="*/ 1131888 w 1130579"/>
              <a:gd name="T3" fmla="*/ 0 h 1130579"/>
              <a:gd name="T4" fmla="*/ 1131888 w 1130579"/>
              <a:gd name="T5" fmla="*/ 1130300 h 1130579"/>
              <a:gd name="T6" fmla="*/ 0 w 1130579"/>
              <a:gd name="T7" fmla="*/ 1130300 h 1130579"/>
              <a:gd name="T8" fmla="*/ 0 w 1130579"/>
              <a:gd name="T9" fmla="*/ 0 h 11305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30579" h="1130579">
                <a:moveTo>
                  <a:pt x="0" y="0"/>
                </a:moveTo>
                <a:lnTo>
                  <a:pt x="1130579" y="0"/>
                </a:lnTo>
                <a:lnTo>
                  <a:pt x="1130579" y="1130579"/>
                </a:lnTo>
                <a:lnTo>
                  <a:pt x="0" y="1130579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grpSp>
        <p:nvGrpSpPr>
          <p:cNvPr id="38" name="Group 38"/>
          <p:cNvGrpSpPr>
            <a:grpSpLocks/>
          </p:cNvGrpSpPr>
          <p:nvPr/>
        </p:nvGrpSpPr>
        <p:grpSpPr bwMode="auto">
          <a:xfrm>
            <a:off x="5770563" y="2108200"/>
            <a:ext cx="939800" cy="939800"/>
            <a:chOff x="0" y="0"/>
            <a:chExt cx="1253071" cy="1253071"/>
          </a:xfrm>
        </p:grpSpPr>
        <p:sp>
          <p:nvSpPr>
            <p:cNvPr id="22572" name="Freeform 39"/>
            <p:cNvSpPr>
              <a:spLocks/>
            </p:cNvSpPr>
            <p:nvPr/>
          </p:nvSpPr>
          <p:spPr bwMode="auto">
            <a:xfrm>
              <a:off x="0" y="0"/>
              <a:ext cx="1253109" cy="1253109"/>
            </a:xfrm>
            <a:custGeom>
              <a:avLst/>
              <a:gdLst>
                <a:gd name="T0" fmla="*/ 0 w 1253109"/>
                <a:gd name="T1" fmla="*/ 626491 h 1253109"/>
                <a:gd name="T2" fmla="*/ 626491 w 1253109"/>
                <a:gd name="T3" fmla="*/ 0 h 1253109"/>
                <a:gd name="T4" fmla="*/ 1253109 w 1253109"/>
                <a:gd name="T5" fmla="*/ 626491 h 1253109"/>
                <a:gd name="T6" fmla="*/ 626491 w 1253109"/>
                <a:gd name="T7" fmla="*/ 1253109 h 1253109"/>
                <a:gd name="T8" fmla="*/ 0 w 1253109"/>
                <a:gd name="T9" fmla="*/ 626491 h 1253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53109" h="1253109">
                  <a:moveTo>
                    <a:pt x="0" y="626491"/>
                  </a:moveTo>
                  <a:cubicBezTo>
                    <a:pt x="0" y="280543"/>
                    <a:pt x="280543" y="0"/>
                    <a:pt x="626491" y="0"/>
                  </a:cubicBezTo>
                  <a:cubicBezTo>
                    <a:pt x="972439" y="0"/>
                    <a:pt x="1253109" y="280543"/>
                    <a:pt x="1253109" y="626491"/>
                  </a:cubicBezTo>
                  <a:cubicBezTo>
                    <a:pt x="1253109" y="972439"/>
                    <a:pt x="972566" y="1253109"/>
                    <a:pt x="626491" y="1253109"/>
                  </a:cubicBezTo>
                  <a:cubicBezTo>
                    <a:pt x="280416" y="1253109"/>
                    <a:pt x="0" y="972566"/>
                    <a:pt x="0" y="626491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385D8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2573" name="TextBox 40"/>
            <p:cNvSpPr txBox="1">
              <a:spLocks noChangeArrowheads="1"/>
            </p:cNvSpPr>
            <p:nvPr/>
          </p:nvSpPr>
          <p:spPr bwMode="auto">
            <a:xfrm>
              <a:off x="0" y="-123825"/>
              <a:ext cx="1253071" cy="1376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 eaLnBrk="1" hangingPunct="1">
                <a:lnSpc>
                  <a:spcPts val="6963"/>
                </a:lnSpc>
              </a:pPr>
              <a:r>
                <a:rPr lang="en-US" altLang="en-US" sz="5800" b="1">
                  <a:solidFill>
                    <a:srgbClr val="376092"/>
                  </a:solidFill>
                  <a:latin typeface="Calibri (MS) Bold" charset="0"/>
                  <a:ea typeface="Calibri (MS) Bold" charset="0"/>
                  <a:cs typeface="Calibri (MS) Bold" charset="0"/>
                  <a:sym typeface="Calibri (MS) Bold" charset="0"/>
                </a:rPr>
                <a:t>1</a:t>
              </a:r>
            </a:p>
          </p:txBody>
        </p:sp>
      </p:grpSp>
      <p:grpSp>
        <p:nvGrpSpPr>
          <p:cNvPr id="22555" name="Group 41"/>
          <p:cNvGrpSpPr>
            <a:grpSpLocks/>
          </p:cNvGrpSpPr>
          <p:nvPr/>
        </p:nvGrpSpPr>
        <p:grpSpPr bwMode="auto">
          <a:xfrm>
            <a:off x="1390650" y="8667750"/>
            <a:ext cx="5446713" cy="328613"/>
            <a:chOff x="0" y="0"/>
            <a:chExt cx="7264019" cy="438277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7264019" cy="438277"/>
            </a:xfrm>
            <a:custGeom>
              <a:avLst/>
              <a:gdLst/>
              <a:ahLst/>
              <a:cxnLst/>
              <a:rect l="l" t="t" r="r" b="b"/>
              <a:pathLst>
                <a:path w="7264019" h="438277">
                  <a:moveTo>
                    <a:pt x="0" y="0"/>
                  </a:moveTo>
                  <a:lnTo>
                    <a:pt x="7264019" y="0"/>
                  </a:lnTo>
                  <a:lnTo>
                    <a:pt x="7264019" y="438277"/>
                  </a:lnTo>
                  <a:lnTo>
                    <a:pt x="0" y="438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alphaModFix amt="60000"/>
              </a:blip>
              <a:stretch>
                <a:fillRect t="-544" b="-541"/>
              </a:stretch>
            </a:blipFill>
          </p:spPr>
        </p:sp>
      </p:grpSp>
      <p:sp>
        <p:nvSpPr>
          <p:cNvPr id="22556" name="Freeform 43"/>
          <p:cNvSpPr>
            <a:spLocks/>
          </p:cNvSpPr>
          <p:nvPr/>
        </p:nvSpPr>
        <p:spPr bwMode="auto">
          <a:xfrm>
            <a:off x="977900" y="8689975"/>
            <a:ext cx="9382125" cy="1208088"/>
          </a:xfrm>
          <a:custGeom>
            <a:avLst/>
            <a:gdLst>
              <a:gd name="T0" fmla="*/ 0 w 9382335"/>
              <a:gd name="T1" fmla="*/ 0 h 1207332"/>
              <a:gd name="T2" fmla="*/ 9382124 w 9382335"/>
              <a:gd name="T3" fmla="*/ 0 h 1207332"/>
              <a:gd name="T4" fmla="*/ 9382124 w 9382335"/>
              <a:gd name="T5" fmla="*/ 1208088 h 1207332"/>
              <a:gd name="T6" fmla="*/ 0 w 9382335"/>
              <a:gd name="T7" fmla="*/ 1208088 h 1207332"/>
              <a:gd name="T8" fmla="*/ 0 w 9382335"/>
              <a:gd name="T9" fmla="*/ 0 h 12073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382335" h="1207332">
                <a:moveTo>
                  <a:pt x="0" y="0"/>
                </a:moveTo>
                <a:lnTo>
                  <a:pt x="9382334" y="0"/>
                </a:lnTo>
                <a:lnTo>
                  <a:pt x="9382334" y="1207332"/>
                </a:lnTo>
                <a:lnTo>
                  <a:pt x="0" y="120733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2557" name="Freeform 44"/>
          <p:cNvSpPr>
            <a:spLocks/>
          </p:cNvSpPr>
          <p:nvPr/>
        </p:nvSpPr>
        <p:spPr bwMode="auto">
          <a:xfrm>
            <a:off x="825500" y="8543925"/>
            <a:ext cx="1131888" cy="1130300"/>
          </a:xfrm>
          <a:custGeom>
            <a:avLst/>
            <a:gdLst>
              <a:gd name="T0" fmla="*/ 0 w 1130579"/>
              <a:gd name="T1" fmla="*/ 0 h 1130579"/>
              <a:gd name="T2" fmla="*/ 1131889 w 1130579"/>
              <a:gd name="T3" fmla="*/ 0 h 1130579"/>
              <a:gd name="T4" fmla="*/ 1131889 w 1130579"/>
              <a:gd name="T5" fmla="*/ 1130300 h 1130579"/>
              <a:gd name="T6" fmla="*/ 0 w 1130579"/>
              <a:gd name="T7" fmla="*/ 1130300 h 1130579"/>
              <a:gd name="T8" fmla="*/ 0 w 1130579"/>
              <a:gd name="T9" fmla="*/ 0 h 11305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30579" h="1130579">
                <a:moveTo>
                  <a:pt x="0" y="0"/>
                </a:moveTo>
                <a:lnTo>
                  <a:pt x="1130580" y="0"/>
                </a:lnTo>
                <a:lnTo>
                  <a:pt x="1130580" y="1130579"/>
                </a:lnTo>
                <a:lnTo>
                  <a:pt x="0" y="1130579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grpSp>
        <p:nvGrpSpPr>
          <p:cNvPr id="22558" name="Group 45"/>
          <p:cNvGrpSpPr>
            <a:grpSpLocks/>
          </p:cNvGrpSpPr>
          <p:nvPr/>
        </p:nvGrpSpPr>
        <p:grpSpPr bwMode="auto">
          <a:xfrm>
            <a:off x="922338" y="8604250"/>
            <a:ext cx="939800" cy="939800"/>
            <a:chOff x="0" y="0"/>
            <a:chExt cx="1253071" cy="1253071"/>
          </a:xfrm>
        </p:grpSpPr>
        <p:sp>
          <p:nvSpPr>
            <p:cNvPr id="22567" name="Freeform 46"/>
            <p:cNvSpPr>
              <a:spLocks/>
            </p:cNvSpPr>
            <p:nvPr/>
          </p:nvSpPr>
          <p:spPr bwMode="auto">
            <a:xfrm>
              <a:off x="0" y="0"/>
              <a:ext cx="1253109" cy="1253109"/>
            </a:xfrm>
            <a:custGeom>
              <a:avLst/>
              <a:gdLst>
                <a:gd name="T0" fmla="*/ 0 w 1253109"/>
                <a:gd name="T1" fmla="*/ 626491 h 1253109"/>
                <a:gd name="T2" fmla="*/ 626491 w 1253109"/>
                <a:gd name="T3" fmla="*/ 0 h 1253109"/>
                <a:gd name="T4" fmla="*/ 1253109 w 1253109"/>
                <a:gd name="T5" fmla="*/ 626491 h 1253109"/>
                <a:gd name="T6" fmla="*/ 626491 w 1253109"/>
                <a:gd name="T7" fmla="*/ 1253109 h 1253109"/>
                <a:gd name="T8" fmla="*/ 0 w 1253109"/>
                <a:gd name="T9" fmla="*/ 626491 h 1253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53109" h="1253109">
                  <a:moveTo>
                    <a:pt x="0" y="626491"/>
                  </a:moveTo>
                  <a:cubicBezTo>
                    <a:pt x="0" y="280543"/>
                    <a:pt x="280543" y="0"/>
                    <a:pt x="626491" y="0"/>
                  </a:cubicBezTo>
                  <a:cubicBezTo>
                    <a:pt x="972439" y="0"/>
                    <a:pt x="1253109" y="280543"/>
                    <a:pt x="1253109" y="626491"/>
                  </a:cubicBezTo>
                  <a:cubicBezTo>
                    <a:pt x="1253109" y="972439"/>
                    <a:pt x="972566" y="1253109"/>
                    <a:pt x="626491" y="1253109"/>
                  </a:cubicBezTo>
                  <a:cubicBezTo>
                    <a:pt x="280416" y="1253109"/>
                    <a:pt x="0" y="972566"/>
                    <a:pt x="0" y="626491"/>
                  </a:cubicBez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385D8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2568" name="TextBox 47"/>
            <p:cNvSpPr txBox="1">
              <a:spLocks noChangeArrowheads="1"/>
            </p:cNvSpPr>
            <p:nvPr/>
          </p:nvSpPr>
          <p:spPr bwMode="auto">
            <a:xfrm>
              <a:off x="0" y="-123825"/>
              <a:ext cx="1253071" cy="1376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 eaLnBrk="1" hangingPunct="1">
                <a:lnSpc>
                  <a:spcPts val="6963"/>
                </a:lnSpc>
              </a:pPr>
              <a:r>
                <a:rPr lang="en-US" altLang="en-US" sz="5800" b="1">
                  <a:solidFill>
                    <a:srgbClr val="376092"/>
                  </a:solidFill>
                  <a:latin typeface="Calibri (MS) Bold" charset="0"/>
                  <a:ea typeface="Calibri (MS) Bold" charset="0"/>
                  <a:cs typeface="Calibri (MS) Bold" charset="0"/>
                  <a:sym typeface="Calibri (MS) Bold" charset="0"/>
                </a:rPr>
                <a:t>5</a:t>
              </a:r>
            </a:p>
          </p:txBody>
        </p:sp>
      </p:grpSp>
      <p:sp>
        <p:nvSpPr>
          <p:cNvPr id="48" name="Freeform 48"/>
          <p:cNvSpPr>
            <a:spLocks/>
          </p:cNvSpPr>
          <p:nvPr/>
        </p:nvSpPr>
        <p:spPr bwMode="auto">
          <a:xfrm>
            <a:off x="14038263" y="2970213"/>
            <a:ext cx="2670175" cy="2716212"/>
          </a:xfrm>
          <a:custGeom>
            <a:avLst/>
            <a:gdLst>
              <a:gd name="T0" fmla="*/ 0 w 3295228"/>
              <a:gd name="T1" fmla="*/ 0 h 3505562"/>
              <a:gd name="T2" fmla="*/ 2670175 w 3295228"/>
              <a:gd name="T3" fmla="*/ 0 h 3505562"/>
              <a:gd name="T4" fmla="*/ 2670175 w 3295228"/>
              <a:gd name="T5" fmla="*/ 2716212 h 3505562"/>
              <a:gd name="T6" fmla="*/ 0 w 3295228"/>
              <a:gd name="T7" fmla="*/ 2716212 h 3505562"/>
              <a:gd name="T8" fmla="*/ 0 w 3295228"/>
              <a:gd name="T9" fmla="*/ 0 h 350556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95228" h="3505562">
                <a:moveTo>
                  <a:pt x="0" y="0"/>
                </a:moveTo>
                <a:lnTo>
                  <a:pt x="3295228" y="0"/>
                </a:lnTo>
                <a:lnTo>
                  <a:pt x="3295228" y="3505562"/>
                </a:lnTo>
                <a:lnTo>
                  <a:pt x="0" y="350556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0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49" name="Freeform 49"/>
          <p:cNvSpPr>
            <a:spLocks/>
          </p:cNvSpPr>
          <p:nvPr/>
        </p:nvSpPr>
        <p:spPr bwMode="auto">
          <a:xfrm flipH="1">
            <a:off x="9351963" y="8029575"/>
            <a:ext cx="2274887" cy="2414588"/>
          </a:xfrm>
          <a:custGeom>
            <a:avLst/>
            <a:gdLst>
              <a:gd name="T0" fmla="*/ 0 w 3496934"/>
              <a:gd name="T1" fmla="*/ 0 h 3496934"/>
              <a:gd name="T2" fmla="*/ 1479899 w 3496934"/>
              <a:gd name="T3" fmla="*/ 0 h 3496934"/>
              <a:gd name="T4" fmla="*/ 1479899 w 3496934"/>
              <a:gd name="T5" fmla="*/ 1667243 h 3496934"/>
              <a:gd name="T6" fmla="*/ 0 w 3496934"/>
              <a:gd name="T7" fmla="*/ 1667243 h 3496934"/>
              <a:gd name="T8" fmla="*/ 0 w 3496934"/>
              <a:gd name="T9" fmla="*/ 0 h 34969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496934" h="3496934">
                <a:moveTo>
                  <a:pt x="0" y="0"/>
                </a:moveTo>
                <a:lnTo>
                  <a:pt x="3496934" y="0"/>
                </a:lnTo>
                <a:lnTo>
                  <a:pt x="3496934" y="3496935"/>
                </a:lnTo>
                <a:lnTo>
                  <a:pt x="0" y="349693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1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50" name="TextBox 50"/>
          <p:cNvSpPr txBox="1"/>
          <p:nvPr/>
        </p:nvSpPr>
        <p:spPr>
          <a:xfrm>
            <a:off x="368300" y="458788"/>
            <a:ext cx="17551400" cy="8477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66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550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BENEFIT ANGGOTA KOMUNITAS ALIH BELANJA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3435350" y="7215188"/>
            <a:ext cx="7820025" cy="1270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10" b="1" dirty="0" err="1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Mendapat</a:t>
            </a:r>
            <a:r>
              <a:rPr lang="en-US" sz="2710" b="1" dirty="0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2710" b="1" dirty="0" err="1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dana</a:t>
            </a:r>
            <a:r>
              <a:rPr lang="en-US" sz="2710" b="1" dirty="0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2710" b="1" dirty="0" err="1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Pensiun</a:t>
            </a:r>
            <a:r>
              <a:rPr lang="en-US" sz="2710" b="1" dirty="0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2710" b="1" dirty="0" err="1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hingga</a:t>
            </a:r>
            <a:r>
              <a:rPr lang="en-US" sz="2710" b="1" dirty="0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30 </a:t>
            </a:r>
            <a:r>
              <a:rPr lang="en-US" sz="2710" b="1" dirty="0" err="1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juta</a:t>
            </a:r>
            <a:r>
              <a:rPr lang="en-US" sz="2710" b="1" dirty="0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per </a:t>
            </a:r>
            <a:r>
              <a:rPr lang="en-US" sz="2710" b="1" dirty="0" err="1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bulan</a:t>
            </a:r>
            <a:endParaRPr lang="en-US" sz="2710" b="1" dirty="0">
              <a:solidFill>
                <a:srgbClr val="014444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eaLnBrk="1" fontAlgn="auto" hangingPunct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710" b="1" dirty="0">
              <a:solidFill>
                <a:srgbClr val="014444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4775200" y="5538788"/>
            <a:ext cx="7821613" cy="1270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10" b="1" dirty="0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Mendapat Tambahan Bonus hingga</a:t>
            </a:r>
          </a:p>
          <a:p>
            <a:pPr eaLnBrk="1" fontAlgn="auto" hangingPunct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10" b="1" dirty="0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Rp. 200 juta </a:t>
            </a:r>
            <a:r>
              <a:rPr lang="en-US" sz="2710" b="1" dirty="0" err="1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perbulan</a:t>
            </a:r>
            <a:r>
              <a:rPr lang="en-US" sz="2710" b="1" dirty="0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 </a:t>
            </a:r>
          </a:p>
          <a:p>
            <a:pPr eaLnBrk="1" fontAlgn="auto" hangingPunct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710" b="1" dirty="0">
              <a:solidFill>
                <a:srgbClr val="014444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53" name="TextBox 53"/>
          <p:cNvSpPr txBox="1"/>
          <p:nvPr/>
        </p:nvSpPr>
        <p:spPr>
          <a:xfrm>
            <a:off x="5932488" y="3960813"/>
            <a:ext cx="7821612" cy="12493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10" b="1" dirty="0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Mendapat Komisi sebesar 1.000% dari Total Omset</a:t>
            </a:r>
          </a:p>
          <a:p>
            <a:pPr eaLnBrk="1" fontAlgn="auto" hangingPunct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710" b="1" dirty="0">
              <a:solidFill>
                <a:srgbClr val="014444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54" name="TextBox 54"/>
          <p:cNvSpPr txBox="1"/>
          <p:nvPr/>
        </p:nvSpPr>
        <p:spPr>
          <a:xfrm>
            <a:off x="7056438" y="2328863"/>
            <a:ext cx="8397875" cy="12287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710" b="1" dirty="0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Belanja produk berkualitas dengan harga AMAT SANGAT MURAH SEKALI</a:t>
            </a:r>
          </a:p>
          <a:p>
            <a:pPr eaLnBrk="1" fontAlgn="auto" hangingPunct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710" b="1" dirty="0">
              <a:solidFill>
                <a:srgbClr val="014444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2105025" y="9167813"/>
            <a:ext cx="7820025" cy="84613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 err="1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Dapat</a:t>
            </a:r>
            <a:r>
              <a:rPr lang="en-US" sz="4400" b="1" dirty="0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4400" b="1" dirty="0" err="1">
                <a:solidFill>
                  <a:srgbClr val="014444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diwariskan</a:t>
            </a:r>
            <a:endParaRPr lang="en-US" sz="4400" b="1" dirty="0">
              <a:solidFill>
                <a:srgbClr val="014444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  <a:p>
            <a:pPr eaLnBrk="1" fontAlgn="auto" hangingPunct="1">
              <a:lnSpc>
                <a:spcPts val="325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710" b="1" dirty="0">
              <a:solidFill>
                <a:srgbClr val="014444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8" grpId="0" animBg="1"/>
      <p:bldP spid="49" grpId="0" animBg="1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ChangeArrowheads="1"/>
          </p:cNvSpPr>
          <p:nvPr/>
        </p:nvSpPr>
        <p:spPr bwMode="auto">
          <a:xfrm>
            <a:off x="3959225" y="474663"/>
            <a:ext cx="9975850" cy="1016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6000" b="1"/>
              <a:t>BENEFIT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5688013" y="2998788"/>
            <a:ext cx="6911975" cy="11080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6600" b="1"/>
              <a:t>S</a:t>
            </a:r>
            <a:r>
              <a:rPr lang="en-ID" altLang="en-US" sz="6600" b="1"/>
              <a:t>HARE PROFIT </a:t>
            </a: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2"/>
          <a:srcRect l="30252" t="10783" r="45403"/>
          <a:stretch>
            <a:fillRect/>
          </a:stretch>
        </p:blipFill>
        <p:spPr bwMode="auto">
          <a:xfrm>
            <a:off x="8243888" y="4302125"/>
            <a:ext cx="2557462" cy="624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103688" y="1633538"/>
            <a:ext cx="96123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en-US" sz="2800" b="1" dirty="0" err="1"/>
              <a:t>Kesempatan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meraih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keuntungan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bersama</a:t>
            </a:r>
            <a:r>
              <a:rPr lang="en-US" altLang="en-US" sz="2800" b="1" dirty="0"/>
              <a:t> </a:t>
            </a:r>
            <a:r>
              <a:rPr lang="en-US" altLang="en-US" sz="2800" b="1" dirty="0" err="1"/>
              <a:t>Komunitas</a:t>
            </a:r>
            <a:r>
              <a:rPr lang="en-US" altLang="en-US" sz="2800" b="1" dirty="0"/>
              <a:t> </a:t>
            </a:r>
            <a:r>
              <a:rPr lang="id-ID" altLang="en-US" sz="2800" b="1" dirty="0" smtClean="0"/>
              <a:t>Alih </a:t>
            </a:r>
            <a:r>
              <a:rPr lang="en-US" altLang="en-US" sz="2800" b="1" dirty="0" err="1" smtClean="0"/>
              <a:t>Belanja</a:t>
            </a:r>
            <a:r>
              <a:rPr lang="en-US" altLang="en-US" sz="2800" b="1" dirty="0" smtClean="0"/>
              <a:t>  </a:t>
            </a:r>
            <a:endParaRPr lang="en-US" altLang="en-US" sz="2800" dirty="0"/>
          </a:p>
        </p:txBody>
      </p:sp>
      <p:sp>
        <p:nvSpPr>
          <p:cNvPr id="9" name="Freeform 15"/>
          <p:cNvSpPr/>
          <p:nvPr/>
        </p:nvSpPr>
        <p:spPr>
          <a:xfrm rot="21576000">
            <a:off x="1159255" y="4763396"/>
            <a:ext cx="2117278" cy="2340760"/>
          </a:xfrm>
          <a:custGeom>
            <a:avLst/>
            <a:gdLst/>
            <a:ahLst/>
            <a:cxnLst/>
            <a:rect l="l" t="t" r="r" b="b"/>
            <a:pathLst>
              <a:path w="23454130" h="13945919">
                <a:moveTo>
                  <a:pt x="96224" y="0"/>
                </a:moveTo>
                <a:lnTo>
                  <a:pt x="23454129" y="163072"/>
                </a:lnTo>
                <a:lnTo>
                  <a:pt x="23357905" y="13945919"/>
                </a:lnTo>
                <a:lnTo>
                  <a:pt x="0" y="13782848"/>
                </a:lnTo>
                <a:lnTo>
                  <a:pt x="96224" y="0"/>
                </a:lnTo>
                <a:close/>
              </a:path>
            </a:pathLst>
          </a:custGeom>
          <a:blipFill>
            <a:blip r:embed="rId3" cstate="print"/>
            <a:stretch>
              <a:fillRect l="-45723" t="-143463" r="-537305" b="-173833"/>
            </a:stretch>
          </a:blipFill>
        </p:spPr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0072694" y="4786310"/>
            <a:ext cx="9144000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id-ID" altLang="en-US" sz="6000" b="1" dirty="0" smtClean="0"/>
              <a:t>PASIF INCOME</a:t>
            </a:r>
            <a:endParaRPr lang="en-US" altLang="en-US" sz="6000" b="1" dirty="0"/>
          </a:p>
          <a:p>
            <a:pPr algn="ctr" eaLnBrk="1" hangingPunct="1"/>
            <a:r>
              <a:rPr lang="id-ID" altLang="en-US" sz="8800" b="1" dirty="0" smtClean="0"/>
              <a:t>MENCAPAI</a:t>
            </a:r>
            <a:endParaRPr lang="en-US" altLang="en-US" sz="8800" b="1" dirty="0"/>
          </a:p>
        </p:txBody>
      </p:sp>
      <p:sp>
        <p:nvSpPr>
          <p:cNvPr id="30" name="Arrow: Down 29"/>
          <p:cNvSpPr/>
          <p:nvPr/>
        </p:nvSpPr>
        <p:spPr>
          <a:xfrm rot="3630732">
            <a:off x="4396582" y="3056731"/>
            <a:ext cx="939800" cy="138588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32" name="Arrow: Down 31"/>
          <p:cNvSpPr/>
          <p:nvPr/>
        </p:nvSpPr>
        <p:spPr>
          <a:xfrm rot="17969268" flipH="1">
            <a:off x="12965113" y="3051175"/>
            <a:ext cx="941388" cy="138588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14" name="Rectangle 13"/>
          <p:cNvSpPr/>
          <p:nvPr/>
        </p:nvSpPr>
        <p:spPr>
          <a:xfrm>
            <a:off x="1714448" y="8786838"/>
            <a:ext cx="6885218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id-ID" sz="6800" b="1" dirty="0" smtClean="0"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Rp. 155.385.000 </a:t>
            </a:r>
            <a:endParaRPr lang="id-ID" altLang="en-US" sz="6800" b="1" dirty="0" smtClean="0"/>
          </a:p>
        </p:txBody>
      </p:sp>
      <p:sp>
        <p:nvSpPr>
          <p:cNvPr id="15" name="Arrow: Down 29"/>
          <p:cNvSpPr/>
          <p:nvPr/>
        </p:nvSpPr>
        <p:spPr>
          <a:xfrm>
            <a:off x="4643406" y="7500954"/>
            <a:ext cx="939800" cy="138588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ID"/>
          </a:p>
        </p:txBody>
      </p:sp>
      <p:sp>
        <p:nvSpPr>
          <p:cNvPr id="16" name="Rectangle 15"/>
          <p:cNvSpPr/>
          <p:nvPr/>
        </p:nvSpPr>
        <p:spPr>
          <a:xfrm>
            <a:off x="2928894" y="4286244"/>
            <a:ext cx="600079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id-ID" altLang="en-US" sz="6800" b="1" dirty="0" smtClean="0"/>
              <a:t>AKTIF INCOME</a:t>
            </a:r>
          </a:p>
          <a:p>
            <a:pPr algn="ctr" eaLnBrk="1" hangingPunct="1"/>
            <a:r>
              <a:rPr lang="en-US" altLang="en-US" sz="6800" b="1" dirty="0" smtClean="0"/>
              <a:t>MENCAPAI</a:t>
            </a:r>
            <a:endParaRPr lang="id-ID" altLang="en-US" sz="6800" b="1" dirty="0" smtClean="0"/>
          </a:p>
        </p:txBody>
      </p:sp>
      <p:sp>
        <p:nvSpPr>
          <p:cNvPr id="17" name="Arrow: Down 29"/>
          <p:cNvSpPr/>
          <p:nvPr/>
        </p:nvSpPr>
        <p:spPr>
          <a:xfrm>
            <a:off x="13644594" y="7392766"/>
            <a:ext cx="939800" cy="138588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dirty="0" smtClean="0"/>
              <a:t>`</a:t>
            </a:r>
            <a:endParaRPr lang="en-ID" dirty="0"/>
          </a:p>
        </p:txBody>
      </p:sp>
      <p:sp>
        <p:nvSpPr>
          <p:cNvPr id="18" name="Rectangle 17"/>
          <p:cNvSpPr/>
          <p:nvPr/>
        </p:nvSpPr>
        <p:spPr>
          <a:xfrm>
            <a:off x="11287140" y="8858276"/>
            <a:ext cx="6396303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id-ID" sz="6800" b="1" dirty="0" smtClean="0"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Rp. 32.000.000 </a:t>
            </a:r>
            <a:endParaRPr lang="id-ID" altLang="en-US" sz="6800" b="1" dirty="0" smtClean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4" grpId="0" build="allAtOnce"/>
      <p:bldP spid="28" grpId="0"/>
      <p:bldP spid="30" grpId="0" animBg="1"/>
      <p:bldP spid="32" grpId="0" animBg="1"/>
      <p:bldP spid="14" grpId="0"/>
      <p:bldP spid="15" grpId="0" animBg="1"/>
      <p:bldP spid="16" grpId="0"/>
      <p:bldP spid="17" grpId="0" animBg="1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0"/>
          <p:cNvGrpSpPr>
            <a:grpSpLocks/>
          </p:cNvGrpSpPr>
          <p:nvPr/>
        </p:nvGrpSpPr>
        <p:grpSpPr bwMode="auto">
          <a:xfrm rot="10800000">
            <a:off x="11191875" y="4716463"/>
            <a:ext cx="427038" cy="427037"/>
            <a:chOff x="0" y="0"/>
            <a:chExt cx="812800" cy="812800"/>
          </a:xfrm>
        </p:grpSpPr>
        <p:sp>
          <p:nvSpPr>
            <p:cNvPr id="26642" name="Freeform 21"/>
            <p:cNvSpPr>
              <a:spLocks/>
            </p:cNvSpPr>
            <p:nvPr/>
          </p:nvSpPr>
          <p:spPr bwMode="auto">
            <a:xfrm>
              <a:off x="0" y="0"/>
              <a:ext cx="812800" cy="812800"/>
            </a:xfrm>
            <a:custGeom>
              <a:avLst/>
              <a:gdLst>
                <a:gd name="T0" fmla="*/ 406400 w 812800"/>
                <a:gd name="T1" fmla="*/ 0 h 812800"/>
                <a:gd name="T2" fmla="*/ 0 w 812800"/>
                <a:gd name="T3" fmla="*/ 406400 h 812800"/>
                <a:gd name="T4" fmla="*/ 406400 w 812800"/>
                <a:gd name="T5" fmla="*/ 812800 h 812800"/>
                <a:gd name="T6" fmla="*/ 812800 w 812800"/>
                <a:gd name="T7" fmla="*/ 406400 h 812800"/>
                <a:gd name="T8" fmla="*/ 406400 w 812800"/>
                <a:gd name="T9" fmla="*/ 0 h 8128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92709"/>
            </a:solidFill>
            <a:ln w="9525" cap="sq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6643" name="TextBox 22"/>
            <p:cNvSpPr txBox="1">
              <a:spLocks noChangeArrowheads="1"/>
            </p:cNvSpPr>
            <p:nvPr/>
          </p:nvSpPr>
          <p:spPr bwMode="auto">
            <a:xfrm>
              <a:off x="76200" y="28575"/>
              <a:ext cx="660400" cy="708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0800" tIns="50800" rIns="50800" bIns="50800" anchor="ctr"/>
            <a:lstStyle/>
            <a:p>
              <a:pPr algn="ctr" eaLnBrk="1" hangingPunct="1">
                <a:lnSpc>
                  <a:spcPts val="3150"/>
                </a:lnSpc>
              </a:pPr>
              <a:endParaRPr lang="en-US" altLang="en-US">
                <a:latin typeface="Arial" pitchFamily="34" charset="0"/>
                <a:ea typeface="Roboto Condensed Bold" charset="0"/>
                <a:cs typeface="Arial" pitchFamily="34" charset="0"/>
              </a:endParaRPr>
            </a:p>
          </p:txBody>
        </p:sp>
      </p:grpSp>
      <p:pic>
        <p:nvPicPr>
          <p:cNvPr id="78" name="Picture 4" descr="Menunjuk Jari Gambar PNG | File Vektor Dan PSD | Unduh Gratis Di Pngtr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20538" y="1195388"/>
            <a:ext cx="7470775" cy="747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2976563" y="3163888"/>
            <a:ext cx="9182100" cy="145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7160" tIns="68580" rIns="137160" bIns="68580">
            <a:spAutoFit/>
          </a:bodyPr>
          <a:lstStyle/>
          <a:p>
            <a:pPr eaLnBrk="1" hangingPunct="1">
              <a:lnSpc>
                <a:spcPts val="5338"/>
              </a:lnSpc>
            </a:pPr>
            <a:r>
              <a:rPr lang="id-ID" altLang="en-US" sz="3800" b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Komisi yang didapat dari setiap orang yang berhasil anda aj</a:t>
            </a:r>
            <a:r>
              <a:rPr lang="en-US" altLang="en-US" sz="3800" b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ak</a:t>
            </a:r>
            <a:r>
              <a:rPr lang="id-ID" altLang="en-US" sz="3800" b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bergabung</a:t>
            </a:r>
            <a:endParaRPr lang="en-US" altLang="en-US" sz="3800" b="1">
              <a:latin typeface="Arial" pitchFamily="34" charset="0"/>
              <a:ea typeface="Roboto Condensed Bold" charset="0"/>
              <a:cs typeface="Arial" pitchFamily="34" charset="0"/>
              <a:sym typeface="Poppins Semi-Bold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865438" y="2500313"/>
            <a:ext cx="1124585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7160" tIns="68580" rIns="137160" bIns="68580">
            <a:spAutoFit/>
          </a:bodyPr>
          <a:lstStyle/>
          <a:p>
            <a:pPr eaLnBrk="1" hangingPunct="1">
              <a:lnSpc>
                <a:spcPts val="4475"/>
              </a:lnSpc>
            </a:pPr>
            <a:r>
              <a:rPr lang="id-ID" altLang="en-US" sz="4500" b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Komisi langsung  Rp. 100.000</a:t>
            </a:r>
            <a:endParaRPr lang="en-US" altLang="en-US" sz="4500" b="1">
              <a:latin typeface="Arial" pitchFamily="34" charset="0"/>
              <a:ea typeface="Roboto Condensed Bold" charset="0"/>
              <a:cs typeface="Arial" pitchFamily="34" charset="0"/>
              <a:sym typeface="Poppins Semi-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0275" y="428625"/>
            <a:ext cx="14492288" cy="13239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1134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105" b="1" spc="-162" dirty="0">
                <a:latin typeface="Arial" panose="020B0604020202020204" pitchFamily="34" charset="0"/>
                <a:ea typeface="Roboto Condensed Bold" panose="02000000000000000000" charset="0"/>
                <a:cs typeface="Arial" panose="020B0604020202020204" pitchFamily="34" charset="0"/>
                <a:sym typeface="Roboto Condensed Bold" panose="02000000000000000000"/>
              </a:rPr>
              <a:t>SHARING KOMISI </a:t>
            </a:r>
            <a:r>
              <a:rPr lang="id-ID" sz="8105" b="1" spc="-162" dirty="0">
                <a:latin typeface="Arial" panose="020B0604020202020204" pitchFamily="34" charset="0"/>
                <a:ea typeface="Roboto Condensed Bold" panose="02000000000000000000" charset="0"/>
                <a:cs typeface="Arial" panose="020B0604020202020204" pitchFamily="34" charset="0"/>
                <a:sym typeface="Roboto Condensed Bold" panose="02000000000000000000"/>
              </a:rPr>
              <a:t>LANSUNG</a:t>
            </a:r>
            <a:endParaRPr lang="en-US" sz="8105" b="1" spc="-162" dirty="0">
              <a:latin typeface="Arial" panose="020B0604020202020204" pitchFamily="34" charset="0"/>
              <a:ea typeface="Roboto Condensed Bold" panose="02000000000000000000" charset="0"/>
              <a:cs typeface="Arial" panose="020B0604020202020204" pitchFamily="34" charset="0"/>
              <a:sym typeface="Roboto Condensed Bold" panose="02000000000000000000"/>
            </a:endParaRPr>
          </a:p>
        </p:txBody>
      </p:sp>
      <p:grpSp>
        <p:nvGrpSpPr>
          <p:cNvPr id="14" name="Group 11"/>
          <p:cNvGrpSpPr>
            <a:grpSpLocks/>
          </p:cNvGrpSpPr>
          <p:nvPr/>
        </p:nvGrpSpPr>
        <p:grpSpPr bwMode="auto">
          <a:xfrm>
            <a:off x="10261600" y="3305175"/>
            <a:ext cx="6010275" cy="2416175"/>
            <a:chOff x="3086744" y="-976638"/>
            <a:chExt cx="6460617" cy="4296283"/>
          </a:xfrm>
        </p:grpSpPr>
        <p:sp>
          <p:nvSpPr>
            <p:cNvPr id="17" name="Freeform 12"/>
            <p:cNvSpPr/>
            <p:nvPr/>
          </p:nvSpPr>
          <p:spPr>
            <a:xfrm>
              <a:off x="3086744" y="-976638"/>
              <a:ext cx="6460617" cy="4296283"/>
            </a:xfrm>
            <a:custGeom>
              <a:avLst/>
              <a:gdLst/>
              <a:ahLst/>
              <a:cxnLst/>
              <a:rect l="l" t="t" r="r" b="b"/>
              <a:pathLst>
                <a:path w="6460617" h="4296283">
                  <a:moveTo>
                    <a:pt x="0" y="0"/>
                  </a:moveTo>
                  <a:lnTo>
                    <a:pt x="6460617" y="0"/>
                  </a:lnTo>
                  <a:lnTo>
                    <a:pt x="6460617" y="4296283"/>
                  </a:lnTo>
                  <a:lnTo>
                    <a:pt x="0" y="42962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7" b="-148"/>
              </a:stretch>
            </a:blipFill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ID" dirty="0">
                <a:latin typeface="Arial" panose="020B0604020202020204" pitchFamily="34" charset="0"/>
                <a:ea typeface="Roboto Condensed Bold" panose="02000000000000000000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632" name="Group 18"/>
          <p:cNvGrpSpPr>
            <a:grpSpLocks/>
          </p:cNvGrpSpPr>
          <p:nvPr/>
        </p:nvGrpSpPr>
        <p:grpSpPr bwMode="auto">
          <a:xfrm>
            <a:off x="1428750" y="2143125"/>
            <a:ext cx="1355725" cy="1397000"/>
            <a:chOff x="1428696" y="2143104"/>
            <a:chExt cx="1356196" cy="1396380"/>
          </a:xfrm>
        </p:grpSpPr>
        <p:sp>
          <p:nvSpPr>
            <p:cNvPr id="26637" name="Freeform 18"/>
            <p:cNvSpPr>
              <a:spLocks/>
            </p:cNvSpPr>
            <p:nvPr/>
          </p:nvSpPr>
          <p:spPr bwMode="auto">
            <a:xfrm>
              <a:off x="1428696" y="2143104"/>
              <a:ext cx="1356196" cy="1396380"/>
            </a:xfrm>
            <a:custGeom>
              <a:avLst/>
              <a:gdLst>
                <a:gd name="T0" fmla="*/ 0 w 1285875"/>
                <a:gd name="T1" fmla="*/ 0 h 1323975"/>
                <a:gd name="T2" fmla="*/ 1430363 w 1285875"/>
                <a:gd name="T3" fmla="*/ 0 h 1323975"/>
                <a:gd name="T4" fmla="*/ 1430363 w 1285875"/>
                <a:gd name="T5" fmla="*/ 1472745 h 1323975"/>
                <a:gd name="T6" fmla="*/ 0 w 1285875"/>
                <a:gd name="T7" fmla="*/ 1472745 h 1323975"/>
                <a:gd name="T8" fmla="*/ 0 w 1285875"/>
                <a:gd name="T9" fmla="*/ 0 h 13239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5875" h="1323975">
                  <a:moveTo>
                    <a:pt x="0" y="0"/>
                  </a:moveTo>
                  <a:lnTo>
                    <a:pt x="1285875" y="0"/>
                  </a:lnTo>
                  <a:lnTo>
                    <a:pt x="1285875" y="1323975"/>
                  </a:lnTo>
                  <a:lnTo>
                    <a:pt x="0" y="1323975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6638" name="Freeform 19"/>
            <p:cNvSpPr>
              <a:spLocks/>
            </p:cNvSpPr>
            <p:nvPr/>
          </p:nvSpPr>
          <p:spPr bwMode="auto">
            <a:xfrm>
              <a:off x="1612212" y="2285980"/>
              <a:ext cx="974452" cy="1004590"/>
            </a:xfrm>
            <a:custGeom>
              <a:avLst/>
              <a:gdLst>
                <a:gd name="T0" fmla="*/ 0 w 923925"/>
                <a:gd name="T1" fmla="*/ 0 h 952500"/>
                <a:gd name="T2" fmla="*/ 1027742 w 923925"/>
                <a:gd name="T3" fmla="*/ 0 h 952500"/>
                <a:gd name="T4" fmla="*/ 1027742 w 923925"/>
                <a:gd name="T5" fmla="*/ 1059529 h 952500"/>
                <a:gd name="T6" fmla="*/ 0 w 923925"/>
                <a:gd name="T7" fmla="*/ 1059529 h 952500"/>
                <a:gd name="T8" fmla="*/ 0 w 923925"/>
                <a:gd name="T9" fmla="*/ 0 h 952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3925" h="952500">
                  <a:moveTo>
                    <a:pt x="0" y="0"/>
                  </a:moveTo>
                  <a:lnTo>
                    <a:pt x="923925" y="0"/>
                  </a:lnTo>
                  <a:lnTo>
                    <a:pt x="923925" y="952500"/>
                  </a:lnTo>
                  <a:lnTo>
                    <a:pt x="0" y="952500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5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99088" y="5024438"/>
            <a:ext cx="7602564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id-ID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1 </a:t>
            </a:r>
            <a:r>
              <a:rPr lang="en-US" altLang="en-US" sz="3800" b="1" dirty="0" err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orang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r>
              <a:rPr lang="en-US" altLang="en-US" sz="3800" b="1" dirty="0" err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berhasil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r>
              <a:rPr lang="en-US" altLang="en-US" sz="3800" b="1" dirty="0" err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mengajak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1 </a:t>
            </a:r>
            <a:r>
              <a:rPr lang="en-US" altLang="en-US" sz="3800" b="1" dirty="0" err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orang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r>
              <a:rPr lang="en-US" altLang="en-US" sz="3800" b="1" dirty="0" err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dapat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r>
              <a:rPr lang="en-US" altLang="en-US" sz="3800" b="1" dirty="0" err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komisi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r>
              <a:rPr lang="en-US" altLang="en-US" sz="3800" b="1" dirty="0" err="1">
                <a:solidFill>
                  <a:srgbClr val="FFC000"/>
                </a:solidFill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Rp</a:t>
            </a:r>
            <a:r>
              <a:rPr lang="en-US" altLang="en-US" sz="3800" b="1" dirty="0">
                <a:solidFill>
                  <a:srgbClr val="FFC000"/>
                </a:solidFill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100.000</a:t>
            </a:r>
          </a:p>
          <a:p>
            <a:pPr eaLnBrk="1" hangingPunct="1"/>
            <a:endParaRPr lang="en-ID" altLang="en-US" dirty="0">
              <a:latin typeface="Arial" pitchFamily="34" charset="0"/>
              <a:ea typeface="Roboto Condensed Bold" charset="0"/>
              <a:cs typeface="Arial" pitchFamily="34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500134" y="6715136"/>
            <a:ext cx="8858312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id-ID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1 </a:t>
            </a:r>
            <a:r>
              <a:rPr lang="en-US" altLang="en-US" sz="3800" b="1" dirty="0" err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orang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r>
              <a:rPr lang="en-US" altLang="en-US" sz="3800" b="1" dirty="0" err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berhasil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r>
              <a:rPr lang="en-US" altLang="en-US" sz="3800" b="1" dirty="0" err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mengajak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r>
              <a:rPr lang="en-US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1</a:t>
            </a:r>
            <a:r>
              <a:rPr lang="id-ID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0</a:t>
            </a:r>
            <a:r>
              <a:rPr lang="en-US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endParaRPr lang="en-US" altLang="en-US" sz="3800" b="1" dirty="0">
              <a:latin typeface="Arial" pitchFamily="34" charset="0"/>
              <a:ea typeface="Roboto Condensed Bold" charset="0"/>
              <a:cs typeface="Arial" pitchFamily="34" charset="0"/>
              <a:sym typeface="Poppins Semi-Bold"/>
            </a:endParaRPr>
          </a:p>
          <a:p>
            <a:pPr eaLnBrk="1" hangingPunct="1"/>
            <a:r>
              <a:rPr lang="id-ID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    </a:t>
            </a:r>
            <a:r>
              <a:rPr lang="en-US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= </a:t>
            </a:r>
            <a:r>
              <a:rPr lang="en-US" altLang="en-US" sz="3800" b="1" dirty="0" err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Rp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100.000 x </a:t>
            </a:r>
            <a:r>
              <a:rPr lang="en-US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1</a:t>
            </a:r>
            <a:r>
              <a:rPr lang="id-ID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0 </a:t>
            </a:r>
            <a:r>
              <a:rPr lang="en-US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= </a:t>
            </a:r>
            <a:r>
              <a:rPr lang="id-ID" altLang="en-US" sz="3800" b="1" dirty="0" smtClean="0">
                <a:solidFill>
                  <a:srgbClr val="FFC000"/>
                </a:solidFill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Rp. </a:t>
            </a:r>
            <a:r>
              <a:rPr lang="en-US" altLang="en-US" sz="3800" b="1" dirty="0" smtClean="0">
                <a:solidFill>
                  <a:srgbClr val="FFC000"/>
                </a:solidFill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1.</a:t>
            </a:r>
            <a:r>
              <a:rPr lang="id-ID" altLang="en-US" sz="3800" b="1" dirty="0" smtClean="0">
                <a:solidFill>
                  <a:srgbClr val="FFC000"/>
                </a:solidFill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0</a:t>
            </a:r>
            <a:r>
              <a:rPr lang="en-US" altLang="en-US" sz="3800" b="1" dirty="0" smtClean="0">
                <a:solidFill>
                  <a:srgbClr val="FFC000"/>
                </a:solidFill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00.000</a:t>
            </a:r>
            <a:endParaRPr lang="en-US" altLang="en-US" sz="3800" b="1" dirty="0">
              <a:solidFill>
                <a:srgbClr val="FFC000"/>
              </a:solidFill>
              <a:latin typeface="Arial" pitchFamily="34" charset="0"/>
              <a:ea typeface="Roboto Condensed Bold" charset="0"/>
              <a:cs typeface="Arial" pitchFamily="34" charset="0"/>
              <a:sym typeface="Poppins Semi-Bold"/>
            </a:endParaRPr>
          </a:p>
          <a:p>
            <a:pPr eaLnBrk="1" hangingPunct="1"/>
            <a:endParaRPr lang="en-ID" altLang="en-US" dirty="0">
              <a:latin typeface="Arial" pitchFamily="34" charset="0"/>
              <a:ea typeface="Roboto Condensed Bold" charset="0"/>
              <a:cs typeface="Arial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286216" y="8429648"/>
            <a:ext cx="10072694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1 </a:t>
            </a:r>
            <a:r>
              <a:rPr lang="en-US" altLang="en-US" sz="3800" b="1" dirty="0" err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orang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r>
              <a:rPr lang="en-US" altLang="en-US" sz="3800" b="1" dirty="0" err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berhasil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r>
              <a:rPr lang="en-US" altLang="en-US" sz="3800" b="1" dirty="0" err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mengajak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r>
              <a:rPr lang="en-US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2</a:t>
            </a:r>
            <a:r>
              <a:rPr lang="id-ID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0</a:t>
            </a:r>
            <a:r>
              <a:rPr lang="en-US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endParaRPr lang="en-US" altLang="en-US" sz="3800" b="1" dirty="0">
              <a:latin typeface="Arial" pitchFamily="34" charset="0"/>
              <a:ea typeface="Roboto Condensed Bold" charset="0"/>
              <a:cs typeface="Arial" pitchFamily="34" charset="0"/>
              <a:sym typeface="Poppins Semi-Bold"/>
            </a:endParaRPr>
          </a:p>
          <a:p>
            <a:pPr eaLnBrk="1" hangingPunct="1"/>
            <a:r>
              <a:rPr lang="id-ID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   </a:t>
            </a:r>
            <a:r>
              <a:rPr lang="en-US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= </a:t>
            </a:r>
            <a:r>
              <a:rPr lang="en-US" altLang="en-US" sz="3800" b="1" dirty="0" err="1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Rp</a:t>
            </a:r>
            <a:r>
              <a:rPr lang="en-US" altLang="en-US" sz="3800" b="1" dirty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100.000 x </a:t>
            </a:r>
            <a:r>
              <a:rPr lang="en-US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2</a:t>
            </a:r>
            <a:r>
              <a:rPr lang="id-ID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0 </a:t>
            </a:r>
            <a:r>
              <a:rPr lang="en-US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=</a:t>
            </a:r>
            <a:r>
              <a:rPr lang="id-ID" altLang="en-US" sz="3800" b="1" dirty="0" smtClean="0"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 </a:t>
            </a:r>
            <a:r>
              <a:rPr lang="id-ID" altLang="en-US" sz="3800" b="1" dirty="0" smtClean="0">
                <a:solidFill>
                  <a:srgbClr val="FFC000"/>
                </a:solidFill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Rp. </a:t>
            </a:r>
            <a:r>
              <a:rPr lang="en-US" altLang="en-US" sz="3800" b="1" dirty="0" smtClean="0">
                <a:solidFill>
                  <a:srgbClr val="FFC000"/>
                </a:solidFill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2</a:t>
            </a:r>
            <a:r>
              <a:rPr lang="id-ID" altLang="en-US" sz="3800" b="1" dirty="0" smtClean="0">
                <a:solidFill>
                  <a:srgbClr val="FFC000"/>
                </a:solidFill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.0</a:t>
            </a:r>
            <a:r>
              <a:rPr lang="en-US" altLang="en-US" sz="3800" b="1" dirty="0" smtClean="0">
                <a:solidFill>
                  <a:srgbClr val="FFC000"/>
                </a:solidFill>
                <a:latin typeface="Arial" pitchFamily="34" charset="0"/>
                <a:ea typeface="Roboto Condensed Bold" charset="0"/>
                <a:cs typeface="Arial" pitchFamily="34" charset="0"/>
                <a:sym typeface="Poppins Semi-Bold"/>
              </a:rPr>
              <a:t>00.000</a:t>
            </a:r>
            <a:endParaRPr lang="en-US" altLang="en-US" sz="3800" b="1" dirty="0">
              <a:solidFill>
                <a:srgbClr val="FFC000"/>
              </a:solidFill>
              <a:latin typeface="Arial" pitchFamily="34" charset="0"/>
              <a:ea typeface="Roboto Condensed Bold" charset="0"/>
              <a:cs typeface="Arial" pitchFamily="34" charset="0"/>
              <a:sym typeface="Poppins Semi-Bold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711363" y="7767638"/>
            <a:ext cx="6346825" cy="1339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105" b="1" spc="-162" dirty="0">
                <a:latin typeface="Arial" panose="020B0604020202020204" pitchFamily="34" charset="0"/>
                <a:ea typeface="Roboto Condensed Bold" panose="02000000000000000000" charset="0"/>
                <a:cs typeface="Arial" panose="020B0604020202020204" pitchFamily="34" charset="0"/>
                <a:sym typeface="Roboto Condensed Bold" panose="02000000000000000000"/>
              </a:rPr>
              <a:t>UANG!!!</a:t>
            </a:r>
            <a:endParaRPr lang="en-ID" dirty="0">
              <a:latin typeface="Arial" panose="020B0604020202020204" pitchFamily="34" charset="0"/>
              <a:ea typeface="Roboto Condensed Bold" panose="02000000000000000000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11" grpId="0"/>
      <p:bldP spid="13" grpId="0"/>
      <p:bldP spid="4" grpId="0"/>
      <p:bldP spid="6" grpId="0"/>
      <p:bldP spid="8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reeform 2"/>
          <p:cNvSpPr>
            <a:spLocks/>
          </p:cNvSpPr>
          <p:nvPr/>
        </p:nvSpPr>
        <p:spPr bwMode="auto">
          <a:xfrm>
            <a:off x="223838" y="-177800"/>
            <a:ext cx="1141412" cy="706438"/>
          </a:xfrm>
          <a:custGeom>
            <a:avLst/>
            <a:gdLst>
              <a:gd name="T0" fmla="*/ 0 w 1142104"/>
              <a:gd name="T1" fmla="*/ 0 h 706456"/>
              <a:gd name="T2" fmla="*/ 1140720 w 1142104"/>
              <a:gd name="T3" fmla="*/ 0 h 706456"/>
              <a:gd name="T4" fmla="*/ 1140720 w 1142104"/>
              <a:gd name="T5" fmla="*/ 706420 h 706456"/>
              <a:gd name="T6" fmla="*/ 0 w 1142104"/>
              <a:gd name="T7" fmla="*/ 706420 h 706456"/>
              <a:gd name="T8" fmla="*/ 0 w 1142104"/>
              <a:gd name="T9" fmla="*/ 0 h 7064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42104" h="706456">
                <a:moveTo>
                  <a:pt x="0" y="0"/>
                </a:moveTo>
                <a:lnTo>
                  <a:pt x="1142104" y="0"/>
                </a:lnTo>
                <a:lnTo>
                  <a:pt x="1142104" y="706456"/>
                </a:lnTo>
                <a:lnTo>
                  <a:pt x="0" y="7064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7651" name="Freeform 3"/>
          <p:cNvSpPr>
            <a:spLocks/>
          </p:cNvSpPr>
          <p:nvPr/>
        </p:nvSpPr>
        <p:spPr bwMode="auto">
          <a:xfrm>
            <a:off x="5192713" y="1446213"/>
            <a:ext cx="7477125" cy="234950"/>
          </a:xfrm>
          <a:custGeom>
            <a:avLst/>
            <a:gdLst>
              <a:gd name="T0" fmla="*/ 0 w 7476662"/>
              <a:gd name="T1" fmla="*/ 0 h 235485"/>
              <a:gd name="T2" fmla="*/ 7477588 w 7476662"/>
              <a:gd name="T3" fmla="*/ 0 h 235485"/>
              <a:gd name="T4" fmla="*/ 7477588 w 7476662"/>
              <a:gd name="T5" fmla="*/ 234417 h 235485"/>
              <a:gd name="T6" fmla="*/ 0 w 7476662"/>
              <a:gd name="T7" fmla="*/ 234417 h 235485"/>
              <a:gd name="T8" fmla="*/ 0 w 7476662"/>
              <a:gd name="T9" fmla="*/ 0 h 2354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476662" h="235485">
                <a:moveTo>
                  <a:pt x="0" y="0"/>
                </a:moveTo>
                <a:lnTo>
                  <a:pt x="7476662" y="0"/>
                </a:lnTo>
                <a:lnTo>
                  <a:pt x="7476662" y="235486"/>
                </a:lnTo>
                <a:lnTo>
                  <a:pt x="0" y="23548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4" name="Freeform 4"/>
          <p:cNvSpPr>
            <a:spLocks/>
          </p:cNvSpPr>
          <p:nvPr/>
        </p:nvSpPr>
        <p:spPr bwMode="auto">
          <a:xfrm>
            <a:off x="4062413" y="1670050"/>
            <a:ext cx="9737725" cy="941388"/>
          </a:xfrm>
          <a:custGeom>
            <a:avLst/>
            <a:gdLst>
              <a:gd name="T0" fmla="*/ 0 w 9737321"/>
              <a:gd name="T1" fmla="*/ 0 h 941942"/>
              <a:gd name="T2" fmla="*/ 9738130 w 9737321"/>
              <a:gd name="T3" fmla="*/ 0 h 941942"/>
              <a:gd name="T4" fmla="*/ 9738130 w 9737321"/>
              <a:gd name="T5" fmla="*/ 940834 h 941942"/>
              <a:gd name="T6" fmla="*/ 0 w 9737321"/>
              <a:gd name="T7" fmla="*/ 940834 h 941942"/>
              <a:gd name="T8" fmla="*/ 0 w 9737321"/>
              <a:gd name="T9" fmla="*/ 0 h 9419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737321" h="941942">
                <a:moveTo>
                  <a:pt x="0" y="0"/>
                </a:moveTo>
                <a:lnTo>
                  <a:pt x="9737322" y="0"/>
                </a:lnTo>
                <a:lnTo>
                  <a:pt x="9737322" y="941942"/>
                </a:lnTo>
                <a:lnTo>
                  <a:pt x="0" y="94194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223838" y="2835275"/>
            <a:ext cx="4073525" cy="6276975"/>
          </a:xfrm>
          <a:custGeom>
            <a:avLst/>
            <a:gdLst>
              <a:gd name="T0" fmla="*/ 0 w 4073897"/>
              <a:gd name="T1" fmla="*/ 0 h 6275686"/>
              <a:gd name="T2" fmla="*/ 4073154 w 4073897"/>
              <a:gd name="T3" fmla="*/ 0 h 6275686"/>
              <a:gd name="T4" fmla="*/ 4073154 w 4073897"/>
              <a:gd name="T5" fmla="*/ 6278264 h 6275686"/>
              <a:gd name="T6" fmla="*/ 0 w 4073897"/>
              <a:gd name="T7" fmla="*/ 6278264 h 6275686"/>
              <a:gd name="T8" fmla="*/ 0 w 4073897"/>
              <a:gd name="T9" fmla="*/ 0 h 62756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73897" h="6275686">
                <a:moveTo>
                  <a:pt x="0" y="0"/>
                </a:moveTo>
                <a:lnTo>
                  <a:pt x="4073898" y="0"/>
                </a:lnTo>
                <a:lnTo>
                  <a:pt x="4073898" y="6275686"/>
                </a:lnTo>
                <a:lnTo>
                  <a:pt x="0" y="627568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7654" name="Freeform 7"/>
          <p:cNvSpPr>
            <a:spLocks/>
          </p:cNvSpPr>
          <p:nvPr/>
        </p:nvSpPr>
        <p:spPr bwMode="auto">
          <a:xfrm>
            <a:off x="1801813" y="3530600"/>
            <a:ext cx="917575" cy="941388"/>
          </a:xfrm>
          <a:custGeom>
            <a:avLst/>
            <a:gdLst>
              <a:gd name="T0" fmla="*/ 0 w 918393"/>
              <a:gd name="T1" fmla="*/ 0 h 941942"/>
              <a:gd name="T2" fmla="*/ 916758 w 918393"/>
              <a:gd name="T3" fmla="*/ 0 h 941942"/>
              <a:gd name="T4" fmla="*/ 916758 w 918393"/>
              <a:gd name="T5" fmla="*/ 940834 h 941942"/>
              <a:gd name="T6" fmla="*/ 0 w 918393"/>
              <a:gd name="T7" fmla="*/ 940834 h 941942"/>
              <a:gd name="T8" fmla="*/ 0 w 918393"/>
              <a:gd name="T9" fmla="*/ 0 h 9419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8393" h="941942">
                <a:moveTo>
                  <a:pt x="0" y="0"/>
                </a:moveTo>
                <a:lnTo>
                  <a:pt x="918393" y="0"/>
                </a:lnTo>
                <a:lnTo>
                  <a:pt x="918393" y="941942"/>
                </a:lnTo>
                <a:lnTo>
                  <a:pt x="0" y="94194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7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447675" y="3530600"/>
            <a:ext cx="3625850" cy="3484563"/>
          </a:xfrm>
          <a:custGeom>
            <a:avLst/>
            <a:gdLst>
              <a:gd name="T0" fmla="*/ 0 w 3626475"/>
              <a:gd name="T1" fmla="*/ 0 h 3485184"/>
              <a:gd name="T2" fmla="*/ 3625225 w 3626475"/>
              <a:gd name="T3" fmla="*/ 0 h 3485184"/>
              <a:gd name="T4" fmla="*/ 3625225 w 3626475"/>
              <a:gd name="T5" fmla="*/ 3483942 h 3485184"/>
              <a:gd name="T6" fmla="*/ 0 w 3626475"/>
              <a:gd name="T7" fmla="*/ 3483942 h 3485184"/>
              <a:gd name="T8" fmla="*/ 0 w 3626475"/>
              <a:gd name="T9" fmla="*/ 0 h 34851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626475" h="3485184">
                <a:moveTo>
                  <a:pt x="0" y="0"/>
                </a:moveTo>
                <a:lnTo>
                  <a:pt x="3626475" y="0"/>
                </a:lnTo>
                <a:lnTo>
                  <a:pt x="3626475" y="3485184"/>
                </a:lnTo>
                <a:lnTo>
                  <a:pt x="0" y="348518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447675" y="7475538"/>
            <a:ext cx="917575" cy="930275"/>
          </a:xfrm>
          <a:custGeom>
            <a:avLst/>
            <a:gdLst>
              <a:gd name="T0" fmla="*/ 0 w 918393"/>
              <a:gd name="T1" fmla="*/ 0 h 930167"/>
              <a:gd name="T2" fmla="*/ 916758 w 918393"/>
              <a:gd name="T3" fmla="*/ 0 h 930167"/>
              <a:gd name="T4" fmla="*/ 916758 w 918393"/>
              <a:gd name="T5" fmla="*/ 930383 h 930167"/>
              <a:gd name="T6" fmla="*/ 0 w 918393"/>
              <a:gd name="T7" fmla="*/ 930383 h 930167"/>
              <a:gd name="T8" fmla="*/ 0 w 918393"/>
              <a:gd name="T9" fmla="*/ 0 h 93016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18393" h="930167">
                <a:moveTo>
                  <a:pt x="0" y="0"/>
                </a:moveTo>
                <a:lnTo>
                  <a:pt x="918393" y="0"/>
                </a:lnTo>
                <a:lnTo>
                  <a:pt x="918393" y="930167"/>
                </a:lnTo>
                <a:lnTo>
                  <a:pt x="0" y="93016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0" name="Freeform 10"/>
          <p:cNvSpPr/>
          <p:nvPr/>
        </p:nvSpPr>
        <p:spPr>
          <a:xfrm>
            <a:off x="16242396" y="-159546"/>
            <a:ext cx="3685765" cy="1375248"/>
          </a:xfrm>
          <a:custGeom>
            <a:avLst/>
            <a:gdLst/>
            <a:ahLst/>
            <a:cxnLst/>
            <a:rect l="l" t="t" r="r" b="b"/>
            <a:pathLst>
              <a:path w="3685765" h="1375248">
                <a:moveTo>
                  <a:pt x="0" y="0"/>
                </a:moveTo>
                <a:lnTo>
                  <a:pt x="3685766" y="0"/>
                </a:lnTo>
                <a:lnTo>
                  <a:pt x="3685766" y="1375248"/>
                </a:lnTo>
                <a:lnTo>
                  <a:pt x="0" y="1375248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 t="-207" b="-20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936264" y="-178378"/>
            <a:ext cx="3685765" cy="1375248"/>
          </a:xfrm>
          <a:custGeom>
            <a:avLst/>
            <a:gdLst/>
            <a:ahLst/>
            <a:cxnLst/>
            <a:rect l="l" t="t" r="r" b="b"/>
            <a:pathLst>
              <a:path w="3685765" h="1375248">
                <a:moveTo>
                  <a:pt x="0" y="0"/>
                </a:moveTo>
                <a:lnTo>
                  <a:pt x="3685766" y="0"/>
                </a:lnTo>
                <a:lnTo>
                  <a:pt x="3685766" y="1375248"/>
                </a:lnTo>
                <a:lnTo>
                  <a:pt x="0" y="1375248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print"/>
            <a:stretch>
              <a:fillRect t="-207" b="-208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357563" y="0"/>
            <a:ext cx="12207875" cy="13922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1134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105" b="1" spc="-162" dirty="0">
                <a:latin typeface="Roboto Condensed Bold" panose="02000000000000000000"/>
                <a:ea typeface="Roboto Condensed Bold" panose="02000000000000000000"/>
                <a:cs typeface="Roboto Condensed Bold" panose="02000000000000000000"/>
                <a:sym typeface="Roboto Condensed Bold" panose="02000000000000000000"/>
              </a:rPr>
              <a:t>SHARING KOMISI DUPLIKASI 3</a:t>
            </a: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4684713" y="1919288"/>
            <a:ext cx="8535987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 hangingPunct="1">
              <a:lnSpc>
                <a:spcPts val="3925"/>
              </a:lnSpc>
            </a:pPr>
            <a:r>
              <a:rPr lang="en-US" altLang="en-US" sz="2800" b="1">
                <a:solidFill>
                  <a:srgbClr val="FFFFFF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Bangun Jaringan, Dapatkan Komisi Berlapis hingga </a:t>
            </a:r>
            <a:r>
              <a:rPr lang="en-US" altLang="en-US" sz="2800" b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8 Level!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82725" y="7585075"/>
            <a:ext cx="2676525" cy="8588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225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80">
                <a:solidFill>
                  <a:srgbClr val="003D1E"/>
                </a:solidFill>
                <a:latin typeface="Roboto Condensed" panose="02000000000000000000"/>
                <a:ea typeface="Roboto Condensed" panose="02000000000000000000"/>
                <a:cs typeface="Roboto Condensed" panose="02000000000000000000"/>
                <a:sym typeface="Roboto Condensed" panose="02000000000000000000"/>
              </a:rPr>
              <a:t>Semakin besar jaringan Anda, </a:t>
            </a:r>
            <a:r>
              <a:rPr lang="en-US" sz="1880" b="1">
                <a:solidFill>
                  <a:srgbClr val="003D1E"/>
                </a:solidFill>
                <a:latin typeface="Roboto Condensed Bold" panose="02000000000000000000"/>
                <a:ea typeface="Roboto Condensed Bold" panose="02000000000000000000"/>
                <a:cs typeface="Roboto Condensed Bold" panose="02000000000000000000"/>
                <a:sym typeface="Roboto Condensed Bold" panose="02000000000000000000"/>
              </a:rPr>
              <a:t>semakin besar komisi</a:t>
            </a:r>
            <a:r>
              <a:rPr lang="en-US" sz="1880">
                <a:solidFill>
                  <a:srgbClr val="003D1E"/>
                </a:solidFill>
                <a:latin typeface="Roboto Condensed" panose="02000000000000000000"/>
                <a:ea typeface="Roboto Condensed" panose="02000000000000000000"/>
                <a:cs typeface="Roboto Condensed" panose="02000000000000000000"/>
                <a:sym typeface="Roboto Condensed" panose="02000000000000000000"/>
              </a:rPr>
              <a:t> yang Anda dapatkan!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01775" y="2970213"/>
            <a:ext cx="1681163" cy="4191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337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5" b="1">
                <a:solidFill>
                  <a:srgbClr val="FFFFFF"/>
                </a:solidFill>
                <a:latin typeface="Roboto Condensed Bold" panose="02000000000000000000"/>
                <a:ea typeface="Roboto Condensed Bold" panose="02000000000000000000"/>
                <a:cs typeface="Roboto Condensed Bold" panose="02000000000000000000"/>
                <a:sym typeface="Roboto Condensed Bold" panose="02000000000000000000"/>
              </a:rPr>
              <a:t>DUPLIKASI 3</a:t>
            </a: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4684713" y="9134475"/>
            <a:ext cx="12188825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1" hangingPunct="1">
              <a:lnSpc>
                <a:spcPts val="3925"/>
              </a:lnSpc>
            </a:pPr>
            <a:r>
              <a:rPr lang="en-US" altLang="en-US" sz="28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Saat</a:t>
            </a:r>
            <a:r>
              <a:rPr lang="en-US" altLang="en-US" sz="28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28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anda</a:t>
            </a:r>
            <a:r>
              <a:rPr lang="en-US" altLang="en-US" sz="28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28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Mendapat</a:t>
            </a:r>
            <a:r>
              <a:rPr lang="en-US" altLang="en-US" sz="28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28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Komisi</a:t>
            </a:r>
            <a:r>
              <a:rPr lang="en-US" altLang="en-US" sz="28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28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Rp</a:t>
            </a:r>
            <a:r>
              <a:rPr lang="en-US" altLang="en-US" sz="28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. 2.000.000 </a:t>
            </a:r>
            <a:r>
              <a:rPr lang="en-US" altLang="en-US" sz="28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akan</a:t>
            </a:r>
            <a:r>
              <a:rPr lang="en-US" altLang="en-US" sz="28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28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dilakukan</a:t>
            </a:r>
            <a:r>
              <a:rPr lang="en-US" altLang="en-US" sz="28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28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pemotongan</a:t>
            </a:r>
            <a:r>
              <a:rPr lang="en-US" altLang="en-US" sz="28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28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Rp</a:t>
            </a:r>
            <a:r>
              <a:rPr lang="en-US" altLang="en-US" sz="28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2800" b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500.000 </a:t>
            </a:r>
            <a:r>
              <a:rPr lang="en-US" altLang="en-US" sz="2800" b="1" smtClean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Guna</a:t>
            </a:r>
            <a:r>
              <a:rPr lang="en-US" altLang="en-US" sz="2800" b="1" dirty="0" smtClean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28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kelangsungan</a:t>
            </a:r>
            <a:r>
              <a:rPr lang="en-US" altLang="en-US" sz="28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bonus.</a:t>
            </a:r>
            <a:r>
              <a:rPr lang="en-US" altLang="en-US" sz="2800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endParaRPr lang="en-US" altLang="en-US" sz="2800" b="1" dirty="0">
              <a:solidFill>
                <a:srgbClr val="F4B300"/>
              </a:solidFill>
              <a:latin typeface="Roboto Condensed Bold" charset="0"/>
              <a:ea typeface="Roboto Condensed Bold" charset="0"/>
              <a:cs typeface="Roboto Condensed Bold" charset="0"/>
              <a:sym typeface="Roboto Condensed Bold" charset="0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400675" y="3000375"/>
          <a:ext cx="10993439" cy="5781678"/>
        </p:xfrm>
        <a:graphic>
          <a:graphicData uri="http://schemas.openxmlformats.org/drawingml/2006/table">
            <a:tbl>
              <a:tblPr firstRow="1" lastRow="1" lastCol="1">
                <a:tableStyleId>{69CF1AB2-1976-4502-BF36-3FF5EA218861}</a:tableStyleId>
              </a:tblPr>
              <a:tblGrid>
                <a:gridCol w="1575299"/>
                <a:gridCol w="2613434"/>
                <a:gridCol w="2768995"/>
                <a:gridCol w="4035711"/>
              </a:tblGrid>
              <a:tr h="390522">
                <a:tc>
                  <a:txBody>
                    <a:bodyPr/>
                    <a:lstStyle/>
                    <a:p>
                      <a:pPr algn="ctr" fontAlgn="b"/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Level</a:t>
                      </a:r>
                    </a:p>
                  </a:txBody>
                  <a:tcPr marL="9524" marR="9524" marT="9524" marB="0" anchor="b">
                    <a:solidFill>
                      <a:srgbClr val="005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Anggota</a:t>
                      </a:r>
                    </a:p>
                  </a:txBody>
                  <a:tcPr marL="9524" marR="9524" marT="9524" marB="0" anchor="b">
                    <a:solidFill>
                      <a:srgbClr val="005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Komisi</a:t>
                      </a:r>
                    </a:p>
                  </a:txBody>
                  <a:tcPr marL="9524" marR="9524" marT="9524" marB="0" anchor="ctr">
                    <a:solidFill>
                      <a:srgbClr val="005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Total</a:t>
                      </a:r>
                      <a:r>
                        <a:rPr lang="en-US" alt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komisi</a:t>
                      </a:r>
                    </a:p>
                  </a:txBody>
                  <a:tcPr marL="9524" marR="9524" marT="9524" marB="0" anchor="ctr">
                    <a:solidFill>
                      <a:srgbClr val="005600"/>
                    </a:solidFill>
                  </a:tcPr>
                </a:tc>
              </a:tr>
              <a:tr h="619069">
                <a:tc>
                  <a:txBody>
                    <a:bodyPr/>
                    <a:lstStyle/>
                    <a:p>
                      <a:pPr algn="ctr" fontAlgn="b"/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1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       3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90.000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   270.000 </a:t>
                      </a:r>
                    </a:p>
                  </a:txBody>
                  <a:tcPr marL="9524" marR="9524" marT="9524" marB="0" anchor="ctr"/>
                </a:tc>
              </a:tr>
              <a:tr h="619069">
                <a:tc>
                  <a:txBody>
                    <a:bodyPr/>
                    <a:lstStyle/>
                    <a:p>
                      <a:pPr algn="ctr" fontAlgn="b"/>
                      <a:r>
                        <a:rPr lang="id-ID" sz="2500" u="none" strike="noStrike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2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       9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60.000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   540.000 </a:t>
                      </a:r>
                    </a:p>
                  </a:txBody>
                  <a:tcPr marL="9524" marR="9524" marT="9524" marB="0" anchor="ctr"/>
                </a:tc>
              </a:tr>
              <a:tr h="619069">
                <a:tc>
                  <a:txBody>
                    <a:bodyPr/>
                    <a:lstStyle/>
                    <a:p>
                      <a:pPr algn="ctr" fontAlgn="b"/>
                      <a:r>
                        <a:rPr lang="id-ID" sz="2500" u="none" strike="noStrike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3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    27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45.000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1.215.000 </a:t>
                      </a:r>
                    </a:p>
                  </a:txBody>
                  <a:tcPr marL="9524" marR="9524" marT="9524" marB="0" anchor="ctr"/>
                </a:tc>
              </a:tr>
              <a:tr h="619069">
                <a:tc>
                  <a:txBody>
                    <a:bodyPr/>
                    <a:lstStyle/>
                    <a:p>
                      <a:pPr algn="ctr" fontAlgn="b"/>
                      <a:r>
                        <a:rPr lang="id-ID" sz="2500" u="none" strike="noStrike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4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    81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45.000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500" u="none" strike="noStrike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3.645.000 </a:t>
                      </a:r>
                    </a:p>
                  </a:txBody>
                  <a:tcPr marL="9524" marR="9524" marT="9524" marB="0" anchor="ctr"/>
                </a:tc>
              </a:tr>
              <a:tr h="500191">
                <a:tc>
                  <a:txBody>
                    <a:bodyPr/>
                    <a:lstStyle/>
                    <a:p>
                      <a:pPr algn="ctr" fontAlgn="b"/>
                      <a:r>
                        <a:rPr lang="id-ID" sz="2500" u="none" strike="noStrike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5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  243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30.000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7.290.000 </a:t>
                      </a:r>
                    </a:p>
                  </a:txBody>
                  <a:tcPr marL="9524" marR="9524" marT="9524" marB="0" anchor="ctr"/>
                </a:tc>
              </a:tr>
              <a:tr h="619069">
                <a:tc>
                  <a:txBody>
                    <a:bodyPr/>
                    <a:lstStyle/>
                    <a:p>
                      <a:pPr algn="ctr" fontAlgn="b"/>
                      <a:r>
                        <a:rPr lang="id-ID" sz="2500" u="none" strike="noStrike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6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  729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15.000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10.935.000 </a:t>
                      </a:r>
                    </a:p>
                  </a:txBody>
                  <a:tcPr marL="9524" marR="9524" marT="9524" marB="0" anchor="ctr"/>
                </a:tc>
              </a:tr>
              <a:tr h="619069">
                <a:tc>
                  <a:txBody>
                    <a:bodyPr/>
                    <a:lstStyle/>
                    <a:p>
                      <a:pPr algn="ctr" fontAlgn="b"/>
                      <a:r>
                        <a:rPr lang="id-ID" sz="2500" u="none" strike="noStrike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7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2.187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15.000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32.805.000 </a:t>
                      </a:r>
                    </a:p>
                  </a:txBody>
                  <a:tcPr marL="9524" marR="9524" marT="9524" marB="0" anchor="ctr"/>
                </a:tc>
              </a:tr>
              <a:tr h="619069">
                <a:tc>
                  <a:txBody>
                    <a:bodyPr/>
                    <a:lstStyle/>
                    <a:p>
                      <a:pPr algn="ctr" fontAlgn="b"/>
                      <a:r>
                        <a:rPr lang="id-ID" sz="2500" u="none" strike="noStrike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8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6.561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80000"/>
                        </a:lnSpc>
                      </a:pPr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   15.000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5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  98.415.000 </a:t>
                      </a:r>
                    </a:p>
                  </a:txBody>
                  <a:tcPr marL="9524" marR="9524" marT="9524" marB="0" anchor="ctr"/>
                </a:tc>
              </a:tr>
              <a:tr h="557480">
                <a:tc>
                  <a:txBody>
                    <a:bodyPr/>
                    <a:lstStyle/>
                    <a:p>
                      <a:pPr algn="ctr" fontAlgn="b"/>
                      <a:endParaRPr lang="id-ID" sz="2500" u="none" strike="noStrike"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marL="9524" marR="9524" marT="9524" marB="0" anchor="b">
                    <a:solidFill>
                      <a:srgbClr val="005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d-ID" sz="2500" u="none" strike="noStrike" dirty="0"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 marL="9524" marR="9524" marT="9524" marB="0" anchor="b">
                    <a:solidFill>
                      <a:srgbClr val="0056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2800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TOTAL </a:t>
                      </a:r>
                      <a:r>
                        <a:rPr lang="en-US" altLang="id-ID" sz="2800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KOMISI</a:t>
                      </a:r>
                    </a:p>
                  </a:txBody>
                  <a:tcPr marL="9524" marR="9524" marT="9524" marB="0" anchor="b">
                    <a:solidFill>
                      <a:srgbClr val="0056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d-ID" sz="2800" u="none" strike="noStrike" dirty="0"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              </a:t>
                      </a:r>
                      <a:r>
                        <a:rPr lang="id-ID" sz="2800" u="none" strike="noStrike" dirty="0">
                          <a:solidFill>
                            <a:srgbClr val="FFC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155.385.000 </a:t>
                      </a:r>
                    </a:p>
                  </a:txBody>
                  <a:tcPr marL="9524" marR="9524" marT="9524" marB="0" anchor="ctr">
                    <a:solidFill>
                      <a:srgbClr val="0056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  <p:bldP spid="12" grpId="0"/>
      <p:bldP spid="13" grpId="0"/>
      <p:bldP spid="14" grpId="0"/>
      <p:bldP spid="15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reeform 2"/>
          <p:cNvSpPr>
            <a:spLocks/>
          </p:cNvSpPr>
          <p:nvPr/>
        </p:nvSpPr>
        <p:spPr bwMode="auto">
          <a:xfrm>
            <a:off x="223838" y="-177800"/>
            <a:ext cx="1141412" cy="706438"/>
          </a:xfrm>
          <a:custGeom>
            <a:avLst/>
            <a:gdLst>
              <a:gd name="T0" fmla="*/ 0 w 1142104"/>
              <a:gd name="T1" fmla="*/ 0 h 706456"/>
              <a:gd name="T2" fmla="*/ 1140720 w 1142104"/>
              <a:gd name="T3" fmla="*/ 0 h 706456"/>
              <a:gd name="T4" fmla="*/ 1140720 w 1142104"/>
              <a:gd name="T5" fmla="*/ 706420 h 706456"/>
              <a:gd name="T6" fmla="*/ 0 w 1142104"/>
              <a:gd name="T7" fmla="*/ 706420 h 706456"/>
              <a:gd name="T8" fmla="*/ 0 w 1142104"/>
              <a:gd name="T9" fmla="*/ 0 h 7064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42104" h="706456">
                <a:moveTo>
                  <a:pt x="0" y="0"/>
                </a:moveTo>
                <a:lnTo>
                  <a:pt x="1142104" y="0"/>
                </a:lnTo>
                <a:lnTo>
                  <a:pt x="1142104" y="706456"/>
                </a:lnTo>
                <a:lnTo>
                  <a:pt x="0" y="7064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8675" name="Freeform 3"/>
          <p:cNvSpPr>
            <a:spLocks/>
          </p:cNvSpPr>
          <p:nvPr/>
        </p:nvSpPr>
        <p:spPr bwMode="auto">
          <a:xfrm>
            <a:off x="5857875" y="1143000"/>
            <a:ext cx="7477125" cy="234950"/>
          </a:xfrm>
          <a:custGeom>
            <a:avLst/>
            <a:gdLst>
              <a:gd name="T0" fmla="*/ 0 w 7476662"/>
              <a:gd name="T1" fmla="*/ 0 h 235485"/>
              <a:gd name="T2" fmla="*/ 7477588 w 7476662"/>
              <a:gd name="T3" fmla="*/ 0 h 235485"/>
              <a:gd name="T4" fmla="*/ 7477588 w 7476662"/>
              <a:gd name="T5" fmla="*/ 234416 h 235485"/>
              <a:gd name="T6" fmla="*/ 0 w 7476662"/>
              <a:gd name="T7" fmla="*/ 234416 h 235485"/>
              <a:gd name="T8" fmla="*/ 0 w 7476662"/>
              <a:gd name="T9" fmla="*/ 0 h 2354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476662" h="235485">
                <a:moveTo>
                  <a:pt x="0" y="0"/>
                </a:moveTo>
                <a:lnTo>
                  <a:pt x="7476662" y="0"/>
                </a:lnTo>
                <a:lnTo>
                  <a:pt x="7476662" y="235485"/>
                </a:lnTo>
                <a:lnTo>
                  <a:pt x="0" y="23548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9" name="Freeform 9"/>
          <p:cNvSpPr/>
          <p:nvPr/>
        </p:nvSpPr>
        <p:spPr>
          <a:xfrm>
            <a:off x="16242396" y="-159546"/>
            <a:ext cx="3685765" cy="1375248"/>
          </a:xfrm>
          <a:custGeom>
            <a:avLst/>
            <a:gdLst/>
            <a:ahLst/>
            <a:cxnLst/>
            <a:rect l="l" t="t" r="r" b="b"/>
            <a:pathLst>
              <a:path w="3685765" h="1375248">
                <a:moveTo>
                  <a:pt x="0" y="0"/>
                </a:moveTo>
                <a:lnTo>
                  <a:pt x="3685766" y="0"/>
                </a:lnTo>
                <a:lnTo>
                  <a:pt x="3685766" y="1375248"/>
                </a:lnTo>
                <a:lnTo>
                  <a:pt x="0" y="137524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t="-207" b="-20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936264" y="-178378"/>
            <a:ext cx="3685765" cy="1375248"/>
          </a:xfrm>
          <a:custGeom>
            <a:avLst/>
            <a:gdLst/>
            <a:ahLst/>
            <a:cxnLst/>
            <a:rect l="l" t="t" r="r" b="b"/>
            <a:pathLst>
              <a:path w="3685765" h="1375248">
                <a:moveTo>
                  <a:pt x="0" y="0"/>
                </a:moveTo>
                <a:lnTo>
                  <a:pt x="3685766" y="0"/>
                </a:lnTo>
                <a:lnTo>
                  <a:pt x="3685766" y="1375248"/>
                </a:lnTo>
                <a:lnTo>
                  <a:pt x="0" y="1375248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t="-207" b="-208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786282" y="2428856"/>
            <a:ext cx="12546688" cy="6215106"/>
          </a:xfrm>
          <a:custGeom>
            <a:avLst/>
            <a:gdLst/>
            <a:ahLst/>
            <a:cxnLst/>
            <a:rect l="l" t="t" r="r" b="b"/>
            <a:pathLst>
              <a:path w="12546688" h="7261166">
                <a:moveTo>
                  <a:pt x="0" y="0"/>
                </a:moveTo>
                <a:lnTo>
                  <a:pt x="12546687" y="0"/>
                </a:lnTo>
                <a:lnTo>
                  <a:pt x="12546687" y="7261166"/>
                </a:lnTo>
                <a:lnTo>
                  <a:pt x="0" y="72611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4114" t="-50210" r="-8857" b="-26004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194050" y="-161925"/>
            <a:ext cx="12604750" cy="13922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1134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105" b="1" spc="-162" dirty="0">
                <a:solidFill>
                  <a:srgbClr val="003D1E"/>
                </a:solidFill>
                <a:latin typeface="Roboto Condensed Bold" panose="02000000000000000000"/>
                <a:ea typeface="Roboto Condensed Bold" panose="02000000000000000000"/>
                <a:cs typeface="Roboto Condensed Bold" panose="02000000000000000000"/>
                <a:sym typeface="Roboto Condensed Bold" panose="02000000000000000000"/>
              </a:rPr>
              <a:t>SHARING PROFIT KOMISI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4786313" y="1357313"/>
            <a:ext cx="9737725" cy="941387"/>
            <a:chOff x="4786282" y="1357286"/>
            <a:chExt cx="9737321" cy="941942"/>
          </a:xfrm>
        </p:grpSpPr>
        <p:sp>
          <p:nvSpPr>
            <p:cNvPr id="28695" name="Freeform 4"/>
            <p:cNvSpPr>
              <a:spLocks/>
            </p:cNvSpPr>
            <p:nvPr/>
          </p:nvSpPr>
          <p:spPr bwMode="auto">
            <a:xfrm>
              <a:off x="4786282" y="1357286"/>
              <a:ext cx="9737321" cy="941942"/>
            </a:xfrm>
            <a:custGeom>
              <a:avLst/>
              <a:gdLst>
                <a:gd name="T0" fmla="*/ 0 w 9737321"/>
                <a:gd name="T1" fmla="*/ 0 h 941942"/>
                <a:gd name="T2" fmla="*/ 9737321 w 9737321"/>
                <a:gd name="T3" fmla="*/ 0 h 941942"/>
                <a:gd name="T4" fmla="*/ 9737321 w 9737321"/>
                <a:gd name="T5" fmla="*/ 941942 h 941942"/>
                <a:gd name="T6" fmla="*/ 0 w 9737321"/>
                <a:gd name="T7" fmla="*/ 941942 h 941942"/>
                <a:gd name="T8" fmla="*/ 0 w 9737321"/>
                <a:gd name="T9" fmla="*/ 0 h 9419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37321" h="941942">
                  <a:moveTo>
                    <a:pt x="0" y="0"/>
                  </a:moveTo>
                  <a:lnTo>
                    <a:pt x="9737321" y="0"/>
                  </a:lnTo>
                  <a:lnTo>
                    <a:pt x="9737321" y="941942"/>
                  </a:lnTo>
                  <a:lnTo>
                    <a:pt x="0" y="941942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8696" name="TextBox 14"/>
            <p:cNvSpPr txBox="1">
              <a:spLocks noChangeArrowheads="1"/>
            </p:cNvSpPr>
            <p:nvPr/>
          </p:nvSpPr>
          <p:spPr bwMode="auto">
            <a:xfrm>
              <a:off x="5143472" y="1571600"/>
              <a:ext cx="8801215" cy="499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eaLnBrk="1" hangingPunct="1">
                <a:lnSpc>
                  <a:spcPts val="3925"/>
                </a:lnSpc>
              </a:pPr>
              <a:r>
                <a:rPr lang="en-US" altLang="en-US" sz="2800" b="1">
                  <a:solidFill>
                    <a:srgbClr val="FFFFFF"/>
                  </a:solidFill>
                  <a:latin typeface="Roboto Condensed Bold" charset="0"/>
                  <a:ea typeface="Roboto Condensed Bold" charset="0"/>
                  <a:cs typeface="Roboto Condensed Bold" charset="0"/>
                  <a:sym typeface="Roboto Condensed Bold" charset="0"/>
                </a:rPr>
                <a:t>Bangun Jaringan yang Kuat dan Dapatkan Profit Tanpa Batas!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455613" y="2611438"/>
            <a:ext cx="4075112" cy="6276975"/>
            <a:chOff x="456279" y="2612124"/>
            <a:chExt cx="4073897" cy="6275686"/>
          </a:xfrm>
        </p:grpSpPr>
        <p:sp>
          <p:nvSpPr>
            <p:cNvPr id="28689" name="Freeform 5"/>
            <p:cNvSpPr>
              <a:spLocks/>
            </p:cNvSpPr>
            <p:nvPr/>
          </p:nvSpPr>
          <p:spPr bwMode="auto">
            <a:xfrm>
              <a:off x="456279" y="2612124"/>
              <a:ext cx="4073897" cy="6275686"/>
            </a:xfrm>
            <a:custGeom>
              <a:avLst/>
              <a:gdLst>
                <a:gd name="T0" fmla="*/ 0 w 4073897"/>
                <a:gd name="T1" fmla="*/ 0 h 6275686"/>
                <a:gd name="T2" fmla="*/ 4073897 w 4073897"/>
                <a:gd name="T3" fmla="*/ 0 h 6275686"/>
                <a:gd name="T4" fmla="*/ 4073897 w 4073897"/>
                <a:gd name="T5" fmla="*/ 6275686 h 6275686"/>
                <a:gd name="T6" fmla="*/ 0 w 4073897"/>
                <a:gd name="T7" fmla="*/ 6275686 h 6275686"/>
                <a:gd name="T8" fmla="*/ 0 w 4073897"/>
                <a:gd name="T9" fmla="*/ 0 h 62756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73897" h="6275686">
                  <a:moveTo>
                    <a:pt x="0" y="0"/>
                  </a:moveTo>
                  <a:lnTo>
                    <a:pt x="4073897" y="0"/>
                  </a:lnTo>
                  <a:lnTo>
                    <a:pt x="4073897" y="6275686"/>
                  </a:lnTo>
                  <a:lnTo>
                    <a:pt x="0" y="6275686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8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8690" name="Freeform 6"/>
            <p:cNvSpPr>
              <a:spLocks/>
            </p:cNvSpPr>
            <p:nvPr/>
          </p:nvSpPr>
          <p:spPr bwMode="auto">
            <a:xfrm>
              <a:off x="2034031" y="3306806"/>
              <a:ext cx="918393" cy="941942"/>
            </a:xfrm>
            <a:custGeom>
              <a:avLst/>
              <a:gdLst>
                <a:gd name="T0" fmla="*/ 0 w 918393"/>
                <a:gd name="T1" fmla="*/ 0 h 941942"/>
                <a:gd name="T2" fmla="*/ 918393 w 918393"/>
                <a:gd name="T3" fmla="*/ 0 h 941942"/>
                <a:gd name="T4" fmla="*/ 918393 w 918393"/>
                <a:gd name="T5" fmla="*/ 941942 h 941942"/>
                <a:gd name="T6" fmla="*/ 0 w 918393"/>
                <a:gd name="T7" fmla="*/ 941942 h 941942"/>
                <a:gd name="T8" fmla="*/ 0 w 918393"/>
                <a:gd name="T9" fmla="*/ 0 h 9419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18393" h="941942">
                  <a:moveTo>
                    <a:pt x="0" y="0"/>
                  </a:moveTo>
                  <a:lnTo>
                    <a:pt x="918393" y="0"/>
                  </a:lnTo>
                  <a:lnTo>
                    <a:pt x="918393" y="941942"/>
                  </a:lnTo>
                  <a:lnTo>
                    <a:pt x="0" y="941942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9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8691" name="Freeform 7"/>
            <p:cNvSpPr>
              <a:spLocks/>
            </p:cNvSpPr>
            <p:nvPr/>
          </p:nvSpPr>
          <p:spPr bwMode="auto">
            <a:xfrm>
              <a:off x="679990" y="3306806"/>
              <a:ext cx="3626475" cy="3485184"/>
            </a:xfrm>
            <a:custGeom>
              <a:avLst/>
              <a:gdLst>
                <a:gd name="T0" fmla="*/ 0 w 3626475"/>
                <a:gd name="T1" fmla="*/ 0 h 3485184"/>
                <a:gd name="T2" fmla="*/ 3626475 w 3626475"/>
                <a:gd name="T3" fmla="*/ 0 h 3485184"/>
                <a:gd name="T4" fmla="*/ 3626475 w 3626475"/>
                <a:gd name="T5" fmla="*/ 3485184 h 3485184"/>
                <a:gd name="T6" fmla="*/ 0 w 3626475"/>
                <a:gd name="T7" fmla="*/ 3485184 h 3485184"/>
                <a:gd name="T8" fmla="*/ 0 w 3626475"/>
                <a:gd name="T9" fmla="*/ 0 h 3485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26475" h="3485184">
                  <a:moveTo>
                    <a:pt x="0" y="0"/>
                  </a:moveTo>
                  <a:lnTo>
                    <a:pt x="3626475" y="0"/>
                  </a:lnTo>
                  <a:lnTo>
                    <a:pt x="3626475" y="3485184"/>
                  </a:lnTo>
                  <a:lnTo>
                    <a:pt x="0" y="3485184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10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8692" name="Freeform 8"/>
            <p:cNvSpPr>
              <a:spLocks/>
            </p:cNvSpPr>
            <p:nvPr/>
          </p:nvSpPr>
          <p:spPr bwMode="auto">
            <a:xfrm>
              <a:off x="679990" y="7251186"/>
              <a:ext cx="918393" cy="930167"/>
            </a:xfrm>
            <a:custGeom>
              <a:avLst/>
              <a:gdLst>
                <a:gd name="T0" fmla="*/ 0 w 918393"/>
                <a:gd name="T1" fmla="*/ 0 h 930167"/>
                <a:gd name="T2" fmla="*/ 918393 w 918393"/>
                <a:gd name="T3" fmla="*/ 0 h 930167"/>
                <a:gd name="T4" fmla="*/ 918393 w 918393"/>
                <a:gd name="T5" fmla="*/ 930168 h 930167"/>
                <a:gd name="T6" fmla="*/ 0 w 918393"/>
                <a:gd name="T7" fmla="*/ 930168 h 930167"/>
                <a:gd name="T8" fmla="*/ 0 w 918393"/>
                <a:gd name="T9" fmla="*/ 0 h 930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18393" h="930167">
                  <a:moveTo>
                    <a:pt x="0" y="0"/>
                  </a:moveTo>
                  <a:lnTo>
                    <a:pt x="918393" y="0"/>
                  </a:lnTo>
                  <a:lnTo>
                    <a:pt x="918393" y="930168"/>
                  </a:lnTo>
                  <a:lnTo>
                    <a:pt x="0" y="93016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11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14791" y="7362535"/>
              <a:ext cx="2677315" cy="857074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eaLnBrk="1" fontAlgn="auto" hangingPunct="1">
                <a:lnSpc>
                  <a:spcPts val="2255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80" dirty="0" err="1">
                  <a:solidFill>
                    <a:srgbClr val="003D1E"/>
                  </a:solid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rPr>
                <a:t>Semakin</a:t>
              </a:r>
              <a:r>
                <a:rPr lang="en-US" sz="1880" dirty="0">
                  <a:solidFill>
                    <a:srgbClr val="003D1E"/>
                  </a:solid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rPr>
                <a:t> </a:t>
              </a:r>
              <a:r>
                <a:rPr lang="en-US" sz="1880" dirty="0" err="1">
                  <a:solidFill>
                    <a:srgbClr val="003D1E"/>
                  </a:solid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rPr>
                <a:t>besar</a:t>
              </a:r>
              <a:r>
                <a:rPr lang="en-US" sz="1880" dirty="0">
                  <a:solidFill>
                    <a:srgbClr val="003D1E"/>
                  </a:solid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rPr>
                <a:t> </a:t>
              </a:r>
              <a:r>
                <a:rPr lang="en-US" sz="1880" dirty="0" err="1">
                  <a:solidFill>
                    <a:srgbClr val="003D1E"/>
                  </a:solid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rPr>
                <a:t>jaringan</a:t>
              </a:r>
              <a:r>
                <a:rPr lang="en-US" sz="1880" dirty="0">
                  <a:solidFill>
                    <a:srgbClr val="003D1E"/>
                  </a:solid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rPr>
                <a:t> </a:t>
              </a:r>
              <a:r>
                <a:rPr lang="en-US" sz="1880" dirty="0" err="1">
                  <a:solidFill>
                    <a:srgbClr val="003D1E"/>
                  </a:solid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rPr>
                <a:t>Anda</a:t>
              </a:r>
              <a:r>
                <a:rPr lang="en-US" sz="1880" dirty="0">
                  <a:solidFill>
                    <a:srgbClr val="003D1E"/>
                  </a:solid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rPr>
                <a:t>, </a:t>
              </a:r>
              <a:r>
                <a:rPr lang="en-US" sz="1880" b="1" dirty="0" err="1">
                  <a:solidFill>
                    <a:srgbClr val="003D1E"/>
                  </a:solidFill>
                  <a:latin typeface="Roboto Condensed Bold" panose="02000000000000000000"/>
                  <a:ea typeface="Roboto Condensed Bold" panose="02000000000000000000"/>
                  <a:cs typeface="Roboto Condensed Bold" panose="02000000000000000000"/>
                  <a:sym typeface="Roboto Condensed Bold" panose="02000000000000000000"/>
                </a:rPr>
                <a:t>semakin</a:t>
              </a:r>
              <a:r>
                <a:rPr lang="en-US" sz="1880" b="1" dirty="0">
                  <a:solidFill>
                    <a:srgbClr val="003D1E"/>
                  </a:solidFill>
                  <a:latin typeface="Roboto Condensed Bold" panose="02000000000000000000"/>
                  <a:ea typeface="Roboto Condensed Bold" panose="02000000000000000000"/>
                  <a:cs typeface="Roboto Condensed Bold" panose="02000000000000000000"/>
                  <a:sym typeface="Roboto Condensed Bold" panose="02000000000000000000"/>
                </a:rPr>
                <a:t> </a:t>
              </a:r>
              <a:r>
                <a:rPr lang="en-US" sz="1880" b="1" dirty="0" err="1">
                  <a:solidFill>
                    <a:srgbClr val="003D1E"/>
                  </a:solidFill>
                  <a:latin typeface="Roboto Condensed Bold" panose="02000000000000000000"/>
                  <a:ea typeface="Roboto Condensed Bold" panose="02000000000000000000"/>
                  <a:cs typeface="Roboto Condensed Bold" panose="02000000000000000000"/>
                  <a:sym typeface="Roboto Condensed Bold" panose="02000000000000000000"/>
                </a:rPr>
                <a:t>besar</a:t>
              </a:r>
              <a:r>
                <a:rPr lang="en-US" sz="1880" b="1" dirty="0">
                  <a:solidFill>
                    <a:srgbClr val="003D1E"/>
                  </a:solidFill>
                  <a:latin typeface="Roboto Condensed Bold" panose="02000000000000000000"/>
                  <a:ea typeface="Roboto Condensed Bold" panose="02000000000000000000"/>
                  <a:cs typeface="Roboto Condensed Bold" panose="02000000000000000000"/>
                  <a:sym typeface="Roboto Condensed Bold" panose="02000000000000000000"/>
                </a:rPr>
                <a:t> </a:t>
              </a:r>
              <a:r>
                <a:rPr lang="en-US" sz="1880" b="1" dirty="0" err="1">
                  <a:solidFill>
                    <a:srgbClr val="003D1E"/>
                  </a:solidFill>
                  <a:latin typeface="Roboto Condensed Bold" panose="02000000000000000000"/>
                  <a:ea typeface="Roboto Condensed Bold" panose="02000000000000000000"/>
                  <a:cs typeface="Roboto Condensed Bold" panose="02000000000000000000"/>
                  <a:sym typeface="Roboto Condensed Bold" panose="02000000000000000000"/>
                </a:rPr>
                <a:t>komisi</a:t>
              </a:r>
              <a:r>
                <a:rPr lang="en-US" sz="1880" dirty="0">
                  <a:solidFill>
                    <a:srgbClr val="003D1E"/>
                  </a:solid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rPr>
                <a:t> yang </a:t>
              </a:r>
              <a:r>
                <a:rPr lang="en-US" sz="1880" dirty="0" err="1">
                  <a:solidFill>
                    <a:srgbClr val="003D1E"/>
                  </a:solid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rPr>
                <a:t>Anda</a:t>
              </a:r>
              <a:r>
                <a:rPr lang="en-US" sz="1880" dirty="0">
                  <a:solidFill>
                    <a:srgbClr val="003D1E"/>
                  </a:solid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rPr>
                <a:t> </a:t>
              </a:r>
              <a:r>
                <a:rPr lang="en-US" sz="1880" dirty="0" err="1">
                  <a:solidFill>
                    <a:srgbClr val="003D1E"/>
                  </a:solid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rPr>
                <a:t>dapatkan</a:t>
              </a:r>
              <a:r>
                <a:rPr lang="en-US" sz="1880" dirty="0">
                  <a:solidFill>
                    <a:srgbClr val="003D1E"/>
                  </a:solidFill>
                  <a:latin typeface="Roboto Condensed" panose="02000000000000000000"/>
                  <a:ea typeface="Roboto Condensed" panose="02000000000000000000"/>
                  <a:cs typeface="Roboto Condensed" panose="02000000000000000000"/>
                  <a:sym typeface="Roboto Condensed" panose="02000000000000000000"/>
                </a:rPr>
                <a:t>!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87881" y="2756556"/>
              <a:ext cx="2440847" cy="315848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algn="ctr" eaLnBrk="1" fontAlgn="auto" hangingPunct="1">
                <a:lnSpc>
                  <a:spcPts val="253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805" b="1" dirty="0">
                  <a:solidFill>
                    <a:srgbClr val="FFFFFF"/>
                  </a:solidFill>
                  <a:latin typeface="Roboto Condensed Bold" panose="02000000000000000000"/>
                  <a:ea typeface="Roboto Condensed Bold" panose="02000000000000000000"/>
                  <a:cs typeface="Roboto Condensed Bold" panose="02000000000000000000"/>
                  <a:sym typeface="Roboto Condensed Bold" panose="02000000000000000000"/>
                </a:rPr>
                <a:t>SHARING PROFIT KOMISI </a:t>
              </a:r>
            </a:p>
          </p:txBody>
        </p:sp>
      </p:grp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5127625" y="8888413"/>
            <a:ext cx="12111038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ts val="3925"/>
              </a:lnSpc>
            </a:pPr>
            <a:r>
              <a:rPr lang="en-US" altLang="en-US" sz="32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Saat</a:t>
            </a:r>
            <a:r>
              <a:rPr lang="en-US" altLang="en-US" sz="32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32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anda</a:t>
            </a:r>
            <a:r>
              <a:rPr lang="en-US" altLang="en-US" sz="32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32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Mendapat</a:t>
            </a:r>
            <a:r>
              <a:rPr lang="en-US" altLang="en-US" sz="32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32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Komisi</a:t>
            </a:r>
            <a:r>
              <a:rPr lang="en-US" altLang="en-US" sz="32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32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Rp</a:t>
            </a:r>
            <a:r>
              <a:rPr lang="en-US" altLang="en-US" sz="32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. </a:t>
            </a:r>
            <a:r>
              <a:rPr lang="id-ID" altLang="en-US" sz="32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1.</a:t>
            </a:r>
            <a:r>
              <a:rPr lang="en-US" altLang="en-US" sz="32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000.000 </a:t>
            </a:r>
            <a:r>
              <a:rPr lang="en-US" altLang="en-US" sz="32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akan</a:t>
            </a:r>
            <a:r>
              <a:rPr lang="en-US" altLang="en-US" sz="32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32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dilakukan</a:t>
            </a:r>
            <a:r>
              <a:rPr lang="en-US" altLang="en-US" sz="32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32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pemotongan</a:t>
            </a:r>
            <a:r>
              <a:rPr lang="en-US" altLang="en-US" sz="32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32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Rp</a:t>
            </a:r>
            <a:r>
              <a:rPr lang="en-US" altLang="en-US" sz="32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id-ID" altLang="en-US" sz="32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2</a:t>
            </a:r>
            <a:r>
              <a:rPr lang="en-US" altLang="en-US" sz="32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00.000 </a:t>
            </a:r>
            <a:r>
              <a:rPr lang="en-US" altLang="en-US" sz="3200" b="1" dirty="0" err="1" smtClean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Guna</a:t>
            </a:r>
            <a:r>
              <a:rPr lang="en-US" altLang="en-US" sz="3200" b="1" dirty="0" smtClean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r>
              <a:rPr lang="en-US" altLang="en-US" sz="3200" b="1" dirty="0" err="1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kelangsungan</a:t>
            </a:r>
            <a:r>
              <a:rPr lang="en-US" altLang="en-US" sz="3200" b="1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bonus.</a:t>
            </a:r>
            <a:r>
              <a:rPr lang="en-US" altLang="en-US" sz="3200" dirty="0">
                <a:solidFill>
                  <a:srgbClr val="F4B300"/>
                </a:solidFill>
                <a:latin typeface="Roboto Condensed Bold" charset="0"/>
                <a:ea typeface="Roboto Condensed Bold" charset="0"/>
                <a:cs typeface="Roboto Condensed Bold" charset="0"/>
                <a:sym typeface="Roboto Condensed Bold" charset="0"/>
              </a:rPr>
              <a:t> </a:t>
            </a:r>
            <a:endParaRPr lang="en-US" altLang="en-US" sz="3200" b="1" dirty="0">
              <a:solidFill>
                <a:srgbClr val="F4B300"/>
              </a:solidFill>
              <a:latin typeface="Roboto Condensed Bold" charset="0"/>
              <a:ea typeface="Roboto Condensed Bold" charset="0"/>
              <a:cs typeface="Roboto Condensed Bold" charset="0"/>
              <a:sym typeface="Roboto Condensed Bold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8080"/>
            </a:gs>
            <a:gs pos="100000">
              <a:srgbClr val="054949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769938" y="971550"/>
            <a:ext cx="9653587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1" hangingPunct="1">
              <a:lnSpc>
                <a:spcPts val="8875"/>
              </a:lnSpc>
            </a:pPr>
            <a:r>
              <a:rPr lang="en-US" altLang="en-US" sz="7400" b="1">
                <a:solidFill>
                  <a:srgbClr val="FFFFFF"/>
                </a:solidFill>
                <a:latin typeface="Montserrat Bold" charset="0"/>
                <a:ea typeface="Montserrat Bold" charset="0"/>
                <a:cs typeface="Montserrat Bold" charset="0"/>
                <a:sym typeface="Montserrat Bold" charset="0"/>
              </a:rPr>
              <a:t>Tabungan Jangka panjang</a:t>
            </a:r>
          </a:p>
        </p:txBody>
      </p:sp>
      <p:sp>
        <p:nvSpPr>
          <p:cNvPr id="29699" name="Freeform 3"/>
          <p:cNvSpPr>
            <a:spLocks/>
          </p:cNvSpPr>
          <p:nvPr/>
        </p:nvSpPr>
        <p:spPr bwMode="auto">
          <a:xfrm>
            <a:off x="7219950" y="615950"/>
            <a:ext cx="15770225" cy="11309350"/>
          </a:xfrm>
          <a:custGeom>
            <a:avLst/>
            <a:gdLst>
              <a:gd name="T0" fmla="*/ 0 w 15771238"/>
              <a:gd name="T1" fmla="*/ 0 h 11309080"/>
              <a:gd name="T2" fmla="*/ 15770225 w 15771238"/>
              <a:gd name="T3" fmla="*/ 0 h 11309080"/>
              <a:gd name="T4" fmla="*/ 15770225 w 15771238"/>
              <a:gd name="T5" fmla="*/ 11309350 h 11309080"/>
              <a:gd name="T6" fmla="*/ 0 w 15771238"/>
              <a:gd name="T7" fmla="*/ 11309350 h 11309080"/>
              <a:gd name="T8" fmla="*/ 0 w 15771238"/>
              <a:gd name="T9" fmla="*/ 0 h 11309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771238" h="11309080">
                <a:moveTo>
                  <a:pt x="0" y="0"/>
                </a:moveTo>
                <a:lnTo>
                  <a:pt x="15771238" y="0"/>
                </a:lnTo>
                <a:lnTo>
                  <a:pt x="15771238" y="11309080"/>
                </a:lnTo>
                <a:lnTo>
                  <a:pt x="0" y="1130908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 rot="6490800">
            <a:off x="4012406" y="6028532"/>
            <a:ext cx="9342437" cy="596900"/>
            <a:chOff x="0" y="0"/>
            <a:chExt cx="12455398" cy="794004"/>
          </a:xfrm>
        </p:grpSpPr>
        <p:sp>
          <p:nvSpPr>
            <p:cNvPr id="29709" name="Freeform 5"/>
            <p:cNvSpPr>
              <a:spLocks/>
            </p:cNvSpPr>
            <p:nvPr/>
          </p:nvSpPr>
          <p:spPr bwMode="auto">
            <a:xfrm>
              <a:off x="0" y="0"/>
              <a:ext cx="12455398" cy="794004"/>
            </a:xfrm>
            <a:custGeom>
              <a:avLst/>
              <a:gdLst>
                <a:gd name="T0" fmla="*/ 0 w 12455398"/>
                <a:gd name="T1" fmla="*/ 0 h 794004"/>
                <a:gd name="T2" fmla="*/ 12455398 w 12455398"/>
                <a:gd name="T3" fmla="*/ 0 h 794004"/>
                <a:gd name="T4" fmla="*/ 12455398 w 12455398"/>
                <a:gd name="T5" fmla="*/ 794004 h 794004"/>
                <a:gd name="T6" fmla="*/ 0 w 12455398"/>
                <a:gd name="T7" fmla="*/ 794004 h 794004"/>
                <a:gd name="T8" fmla="*/ 0 w 12455398"/>
                <a:gd name="T9" fmla="*/ 0 h 7940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455398" h="794004">
                  <a:moveTo>
                    <a:pt x="0" y="0"/>
                  </a:moveTo>
                  <a:lnTo>
                    <a:pt x="12455398" y="0"/>
                  </a:lnTo>
                  <a:lnTo>
                    <a:pt x="12455398" y="794004"/>
                  </a:lnTo>
                  <a:lnTo>
                    <a:pt x="0" y="794004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3">
                <a:alphaModFix amt="11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29701" name="Freeform 6"/>
          <p:cNvSpPr>
            <a:spLocks/>
          </p:cNvSpPr>
          <p:nvPr/>
        </p:nvSpPr>
        <p:spPr bwMode="auto">
          <a:xfrm>
            <a:off x="12847638" y="-1120775"/>
            <a:ext cx="12436475" cy="11833225"/>
          </a:xfrm>
          <a:custGeom>
            <a:avLst/>
            <a:gdLst>
              <a:gd name="T0" fmla="*/ 0 w 12435964"/>
              <a:gd name="T1" fmla="*/ 0 h 11833622"/>
              <a:gd name="T2" fmla="*/ 12436475 w 12435964"/>
              <a:gd name="T3" fmla="*/ 0 h 11833622"/>
              <a:gd name="T4" fmla="*/ 12436475 w 12435964"/>
              <a:gd name="T5" fmla="*/ 11833225 h 11833622"/>
              <a:gd name="T6" fmla="*/ 0 w 12435964"/>
              <a:gd name="T7" fmla="*/ 11833225 h 11833622"/>
              <a:gd name="T8" fmla="*/ 0 w 12435964"/>
              <a:gd name="T9" fmla="*/ 0 h 118336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435964" h="11833622">
                <a:moveTo>
                  <a:pt x="0" y="0"/>
                </a:moveTo>
                <a:lnTo>
                  <a:pt x="12435964" y="0"/>
                </a:lnTo>
                <a:lnTo>
                  <a:pt x="12435964" y="11833622"/>
                </a:lnTo>
                <a:lnTo>
                  <a:pt x="0" y="1183362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9702" name="Freeform 7"/>
          <p:cNvSpPr>
            <a:spLocks/>
          </p:cNvSpPr>
          <p:nvPr/>
        </p:nvSpPr>
        <p:spPr bwMode="auto">
          <a:xfrm>
            <a:off x="-2322513" y="3014663"/>
            <a:ext cx="14616113" cy="5045075"/>
          </a:xfrm>
          <a:custGeom>
            <a:avLst/>
            <a:gdLst>
              <a:gd name="T0" fmla="*/ 0 w 14615784"/>
              <a:gd name="T1" fmla="*/ 0 h 5044640"/>
              <a:gd name="T2" fmla="*/ 14616113 w 14615784"/>
              <a:gd name="T3" fmla="*/ 0 h 5044640"/>
              <a:gd name="T4" fmla="*/ 14616113 w 14615784"/>
              <a:gd name="T5" fmla="*/ 5045076 h 5044640"/>
              <a:gd name="T6" fmla="*/ 0 w 14615784"/>
              <a:gd name="T7" fmla="*/ 5045076 h 5044640"/>
              <a:gd name="T8" fmla="*/ 0 w 14615784"/>
              <a:gd name="T9" fmla="*/ 0 h 50446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615784" h="5044640">
                <a:moveTo>
                  <a:pt x="0" y="0"/>
                </a:moveTo>
                <a:lnTo>
                  <a:pt x="14615784" y="0"/>
                </a:lnTo>
                <a:lnTo>
                  <a:pt x="14615784" y="5044641"/>
                </a:lnTo>
                <a:lnTo>
                  <a:pt x="0" y="504464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8" name="TextBox 8"/>
          <p:cNvSpPr txBox="1"/>
          <p:nvPr/>
        </p:nvSpPr>
        <p:spPr>
          <a:xfrm>
            <a:off x="769938" y="3817938"/>
            <a:ext cx="10242550" cy="32051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496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40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Tabungan yang dimiliki oleh Seluruh Anggota Alih Belanja hingga  Rp 30.000.000 (tiga puluh Juta Rupiah) setiap bulan, </a:t>
            </a:r>
            <a:r>
              <a:rPr lang="en-US" sz="3540" dirty="0" err="1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setelah</a:t>
            </a:r>
            <a:r>
              <a:rPr lang="en-US" sz="3540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</a:t>
            </a:r>
            <a:r>
              <a:rPr lang="id-ID" sz="3540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5 </a:t>
            </a:r>
            <a:r>
              <a:rPr lang="en-US" sz="3540" dirty="0" err="1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tahun</a:t>
            </a:r>
            <a:r>
              <a:rPr lang="en-US" sz="3540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dimulai dari saat </a:t>
            </a:r>
            <a:r>
              <a:rPr lang="en-US" sz="3540" dirty="0" err="1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anda</a:t>
            </a:r>
            <a:r>
              <a:rPr lang="en-US" sz="3540" dirty="0">
                <a:solidFill>
                  <a:srgbClr val="000000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 Bergabung </a:t>
            </a:r>
          </a:p>
          <a:p>
            <a:pPr eaLnBrk="1" fontAlgn="auto" hangingPunct="1">
              <a:lnSpc>
                <a:spcPts val="496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540" dirty="0">
              <a:solidFill>
                <a:srgbClr val="000000"/>
              </a:solidFill>
              <a:latin typeface="Montserrat" panose="00000500000000000000"/>
              <a:ea typeface="Montserrat" panose="00000500000000000000"/>
              <a:cs typeface="Montserrat" panose="00000500000000000000"/>
              <a:sym typeface="Montserrat" panose="0000050000000000000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-75848" y="8834799"/>
            <a:ext cx="1691535" cy="595951"/>
          </a:xfrm>
          <a:custGeom>
            <a:avLst/>
            <a:gdLst/>
            <a:ahLst/>
            <a:cxnLst/>
            <a:rect l="l" t="t" r="r" b="b"/>
            <a:pathLst>
              <a:path w="1691535" h="595951">
                <a:moveTo>
                  <a:pt x="0" y="0"/>
                </a:moveTo>
                <a:lnTo>
                  <a:pt x="1691536" y="0"/>
                </a:lnTo>
                <a:lnTo>
                  <a:pt x="1691536" y="595951"/>
                </a:lnTo>
                <a:lnTo>
                  <a:pt x="0" y="59595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t="-91919" b="-91919"/>
            </a:stretch>
          </a:blipFill>
        </p:spPr>
      </p: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11684000" y="688975"/>
            <a:ext cx="6165850" cy="10023475"/>
            <a:chOff x="0" y="0"/>
            <a:chExt cx="8219440" cy="13364845"/>
          </a:xfrm>
        </p:grpSpPr>
        <p:sp>
          <p:nvSpPr>
            <p:cNvPr id="29708" name="Freeform 11"/>
            <p:cNvSpPr>
              <a:spLocks/>
            </p:cNvSpPr>
            <p:nvPr/>
          </p:nvSpPr>
          <p:spPr bwMode="auto">
            <a:xfrm>
              <a:off x="0" y="0"/>
              <a:ext cx="8219440" cy="13364845"/>
            </a:xfrm>
            <a:custGeom>
              <a:avLst/>
              <a:gdLst>
                <a:gd name="T0" fmla="*/ 0 w 8219440"/>
                <a:gd name="T1" fmla="*/ 0 h 13364845"/>
                <a:gd name="T2" fmla="*/ 8219440 w 8219440"/>
                <a:gd name="T3" fmla="*/ 0 h 13364845"/>
                <a:gd name="T4" fmla="*/ 8219440 w 8219440"/>
                <a:gd name="T5" fmla="*/ 13364845 h 13364845"/>
                <a:gd name="T6" fmla="*/ 0 w 8219440"/>
                <a:gd name="T7" fmla="*/ 13364845 h 13364845"/>
                <a:gd name="T8" fmla="*/ 0 w 8219440"/>
                <a:gd name="T9" fmla="*/ 0 h 133648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19440" h="13364845">
                  <a:moveTo>
                    <a:pt x="0" y="0"/>
                  </a:moveTo>
                  <a:lnTo>
                    <a:pt x="8219440" y="0"/>
                  </a:lnTo>
                  <a:lnTo>
                    <a:pt x="8219440" y="13364845"/>
                  </a:lnTo>
                  <a:lnTo>
                    <a:pt x="0" y="13364845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8080"/>
            </a:gs>
            <a:gs pos="100000">
              <a:srgbClr val="054949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reeform 2"/>
          <p:cNvSpPr>
            <a:spLocks/>
          </p:cNvSpPr>
          <p:nvPr/>
        </p:nvSpPr>
        <p:spPr bwMode="auto">
          <a:xfrm>
            <a:off x="10458450" y="-2605088"/>
            <a:ext cx="8688388" cy="7285038"/>
          </a:xfrm>
          <a:custGeom>
            <a:avLst/>
            <a:gdLst>
              <a:gd name="T0" fmla="*/ 0 w 8689038"/>
              <a:gd name="T1" fmla="*/ 0 h 7284768"/>
              <a:gd name="T2" fmla="*/ 8688389 w 8689038"/>
              <a:gd name="T3" fmla="*/ 0 h 7284768"/>
              <a:gd name="T4" fmla="*/ 8688389 w 8689038"/>
              <a:gd name="T5" fmla="*/ 7285038 h 7284768"/>
              <a:gd name="T6" fmla="*/ 0 w 8689038"/>
              <a:gd name="T7" fmla="*/ 7285038 h 7284768"/>
              <a:gd name="T8" fmla="*/ 0 w 8689038"/>
              <a:gd name="T9" fmla="*/ 0 h 72847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689038" h="7284768">
                <a:moveTo>
                  <a:pt x="0" y="0"/>
                </a:moveTo>
                <a:lnTo>
                  <a:pt x="8689039" y="0"/>
                </a:lnTo>
                <a:lnTo>
                  <a:pt x="8689039" y="7284768"/>
                </a:lnTo>
                <a:lnTo>
                  <a:pt x="0" y="728476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0723" name="Freeform 3"/>
          <p:cNvSpPr>
            <a:spLocks/>
          </p:cNvSpPr>
          <p:nvPr/>
        </p:nvSpPr>
        <p:spPr bwMode="auto">
          <a:xfrm>
            <a:off x="13120688" y="-2459038"/>
            <a:ext cx="8688387" cy="7283451"/>
          </a:xfrm>
          <a:custGeom>
            <a:avLst/>
            <a:gdLst>
              <a:gd name="T0" fmla="*/ 0 w 8689038"/>
              <a:gd name="T1" fmla="*/ 0 h 7284768"/>
              <a:gd name="T2" fmla="*/ 8688388 w 8689038"/>
              <a:gd name="T3" fmla="*/ 0 h 7284768"/>
              <a:gd name="T4" fmla="*/ 8688388 w 8689038"/>
              <a:gd name="T5" fmla="*/ 7283451 h 7284768"/>
              <a:gd name="T6" fmla="*/ 0 w 8689038"/>
              <a:gd name="T7" fmla="*/ 7283451 h 7284768"/>
              <a:gd name="T8" fmla="*/ 0 w 8689038"/>
              <a:gd name="T9" fmla="*/ 0 h 72847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689038" h="7284768">
                <a:moveTo>
                  <a:pt x="0" y="0"/>
                </a:moveTo>
                <a:lnTo>
                  <a:pt x="8689039" y="0"/>
                </a:lnTo>
                <a:lnTo>
                  <a:pt x="8689039" y="7284768"/>
                </a:lnTo>
                <a:lnTo>
                  <a:pt x="0" y="728476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0724" name="Freeform 4"/>
          <p:cNvSpPr>
            <a:spLocks/>
          </p:cNvSpPr>
          <p:nvPr/>
        </p:nvSpPr>
        <p:spPr bwMode="auto">
          <a:xfrm>
            <a:off x="6538913" y="1252538"/>
            <a:ext cx="14244637" cy="10226675"/>
          </a:xfrm>
          <a:custGeom>
            <a:avLst/>
            <a:gdLst>
              <a:gd name="T0" fmla="*/ 0 w 14244142"/>
              <a:gd name="T1" fmla="*/ 0 h 10226754"/>
              <a:gd name="T2" fmla="*/ 14244637 w 14244142"/>
              <a:gd name="T3" fmla="*/ 0 h 10226754"/>
              <a:gd name="T4" fmla="*/ 14244637 w 14244142"/>
              <a:gd name="T5" fmla="*/ 10226675 h 10226754"/>
              <a:gd name="T6" fmla="*/ 0 w 14244142"/>
              <a:gd name="T7" fmla="*/ 10226675 h 10226754"/>
              <a:gd name="T8" fmla="*/ 0 w 14244142"/>
              <a:gd name="T9" fmla="*/ 0 h 102267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244142" h="10226754">
                <a:moveTo>
                  <a:pt x="0" y="0"/>
                </a:moveTo>
                <a:lnTo>
                  <a:pt x="14244142" y="0"/>
                </a:lnTo>
                <a:lnTo>
                  <a:pt x="14244142" y="10226754"/>
                </a:lnTo>
                <a:lnTo>
                  <a:pt x="0" y="1022675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grpSp>
        <p:nvGrpSpPr>
          <p:cNvPr id="30725" name="Group 5"/>
          <p:cNvGrpSpPr>
            <a:grpSpLocks/>
          </p:cNvGrpSpPr>
          <p:nvPr/>
        </p:nvGrpSpPr>
        <p:grpSpPr bwMode="auto">
          <a:xfrm>
            <a:off x="7678738" y="2635250"/>
            <a:ext cx="13581062" cy="8062913"/>
            <a:chOff x="0" y="0"/>
            <a:chExt cx="18109451" cy="10751566"/>
          </a:xfrm>
        </p:grpSpPr>
        <p:sp>
          <p:nvSpPr>
            <p:cNvPr id="6" name="Freeform 6"/>
            <p:cNvSpPr/>
            <p:nvPr/>
          </p:nvSpPr>
          <p:spPr>
            <a:xfrm>
              <a:off x="-40" y="0"/>
              <a:ext cx="18109454" cy="10751566"/>
            </a:xfrm>
            <a:custGeom>
              <a:avLst/>
              <a:gdLst/>
              <a:ahLst/>
              <a:cxnLst/>
              <a:rect l="l" t="t" r="r" b="b"/>
              <a:pathLst>
                <a:path w="18109454" h="10751566">
                  <a:moveTo>
                    <a:pt x="3905417" y="0"/>
                  </a:moveTo>
                  <a:lnTo>
                    <a:pt x="17787787" y="0"/>
                  </a:lnTo>
                  <a:cubicBezTo>
                    <a:pt x="17891165" y="0"/>
                    <a:pt x="17988320" y="49657"/>
                    <a:pt x="18048772" y="133604"/>
                  </a:cubicBezTo>
                  <a:cubicBezTo>
                    <a:pt x="18109225" y="217551"/>
                    <a:pt x="18125607" y="325247"/>
                    <a:pt x="18092968" y="423418"/>
                  </a:cubicBezTo>
                  <a:lnTo>
                    <a:pt x="14791350" y="10328149"/>
                  </a:lnTo>
                  <a:cubicBezTo>
                    <a:pt x="14707021" y="10581005"/>
                    <a:pt x="14470420" y="10751566"/>
                    <a:pt x="14203975" y="10751566"/>
                  </a:cubicBezTo>
                  <a:lnTo>
                    <a:pt x="321604" y="10751566"/>
                  </a:lnTo>
                  <a:cubicBezTo>
                    <a:pt x="218226" y="10751566"/>
                    <a:pt x="121071" y="10701910"/>
                    <a:pt x="60746" y="10617962"/>
                  </a:cubicBezTo>
                  <a:cubicBezTo>
                    <a:pt x="421" y="10534015"/>
                    <a:pt x="-16216" y="10426192"/>
                    <a:pt x="16423" y="10328149"/>
                  </a:cubicBezTo>
                  <a:lnTo>
                    <a:pt x="3318042" y="423418"/>
                  </a:lnTo>
                  <a:cubicBezTo>
                    <a:pt x="3402370" y="170561"/>
                    <a:pt x="3638971" y="0"/>
                    <a:pt x="3905417" y="0"/>
                  </a:cubicBezTo>
                  <a:close/>
                </a:path>
              </a:pathLst>
            </a:custGeom>
            <a:blipFill>
              <a:blip r:embed="rId5"/>
              <a:stretch>
                <a:fillRect t="-6145" b="-6145"/>
              </a:stretch>
            </a:blipFill>
          </p:spPr>
        </p:sp>
      </p:grpSp>
      <p:grpSp>
        <p:nvGrpSpPr>
          <p:cNvPr id="30726" name="Group 7"/>
          <p:cNvGrpSpPr>
            <a:grpSpLocks/>
          </p:cNvGrpSpPr>
          <p:nvPr/>
        </p:nvGrpSpPr>
        <p:grpSpPr bwMode="auto">
          <a:xfrm rot="10800000">
            <a:off x="10080625" y="1252538"/>
            <a:ext cx="9444038" cy="601662"/>
            <a:chOff x="0" y="0"/>
            <a:chExt cx="12592558" cy="802767"/>
          </a:xfrm>
        </p:grpSpPr>
        <p:sp>
          <p:nvSpPr>
            <p:cNvPr id="30733" name="Freeform 8"/>
            <p:cNvSpPr>
              <a:spLocks/>
            </p:cNvSpPr>
            <p:nvPr/>
          </p:nvSpPr>
          <p:spPr bwMode="auto">
            <a:xfrm>
              <a:off x="0" y="0"/>
              <a:ext cx="12592558" cy="802767"/>
            </a:xfrm>
            <a:custGeom>
              <a:avLst/>
              <a:gdLst>
                <a:gd name="T0" fmla="*/ 0 w 12592558"/>
                <a:gd name="T1" fmla="*/ 0 h 802767"/>
                <a:gd name="T2" fmla="*/ 12592558 w 12592558"/>
                <a:gd name="T3" fmla="*/ 0 h 802767"/>
                <a:gd name="T4" fmla="*/ 12592558 w 12592558"/>
                <a:gd name="T5" fmla="*/ 802767 h 802767"/>
                <a:gd name="T6" fmla="*/ 0 w 12592558"/>
                <a:gd name="T7" fmla="*/ 802767 h 802767"/>
                <a:gd name="T8" fmla="*/ 0 w 12592558"/>
                <a:gd name="T9" fmla="*/ 0 h 8027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592558" h="802767">
                  <a:moveTo>
                    <a:pt x="0" y="0"/>
                  </a:moveTo>
                  <a:lnTo>
                    <a:pt x="12592558" y="0"/>
                  </a:lnTo>
                  <a:lnTo>
                    <a:pt x="12592558" y="802767"/>
                  </a:lnTo>
                  <a:lnTo>
                    <a:pt x="0" y="802767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6">
                <a:alphaModFix amt="30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30727" name="Group 9"/>
          <p:cNvGrpSpPr>
            <a:grpSpLocks/>
          </p:cNvGrpSpPr>
          <p:nvPr/>
        </p:nvGrpSpPr>
        <p:grpSpPr bwMode="auto">
          <a:xfrm rot="6501960">
            <a:off x="3452019" y="6682581"/>
            <a:ext cx="8448675" cy="538163"/>
            <a:chOff x="0" y="0"/>
            <a:chExt cx="11263376" cy="718058"/>
          </a:xfrm>
        </p:grpSpPr>
        <p:sp>
          <p:nvSpPr>
            <p:cNvPr id="30732" name="Freeform 10"/>
            <p:cNvSpPr>
              <a:spLocks/>
            </p:cNvSpPr>
            <p:nvPr/>
          </p:nvSpPr>
          <p:spPr bwMode="auto">
            <a:xfrm>
              <a:off x="0" y="0"/>
              <a:ext cx="11263376" cy="718058"/>
            </a:xfrm>
            <a:custGeom>
              <a:avLst/>
              <a:gdLst>
                <a:gd name="T0" fmla="*/ 0 w 11263376"/>
                <a:gd name="T1" fmla="*/ 0 h 718058"/>
                <a:gd name="T2" fmla="*/ 11263376 w 11263376"/>
                <a:gd name="T3" fmla="*/ 0 h 718058"/>
                <a:gd name="T4" fmla="*/ 11263376 w 11263376"/>
                <a:gd name="T5" fmla="*/ 718058 h 718058"/>
                <a:gd name="T6" fmla="*/ 0 w 11263376"/>
                <a:gd name="T7" fmla="*/ 718058 h 718058"/>
                <a:gd name="T8" fmla="*/ 0 w 11263376"/>
                <a:gd name="T9" fmla="*/ 0 h 7180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263376" h="718058">
                  <a:moveTo>
                    <a:pt x="0" y="0"/>
                  </a:moveTo>
                  <a:lnTo>
                    <a:pt x="11263376" y="0"/>
                  </a:lnTo>
                  <a:lnTo>
                    <a:pt x="11263376" y="718058"/>
                  </a:lnTo>
                  <a:lnTo>
                    <a:pt x="0" y="718058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6">
                <a:alphaModFix amt="30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446101" y="1553118"/>
            <a:ext cx="1471908" cy="916267"/>
          </a:xfrm>
          <a:custGeom>
            <a:avLst/>
            <a:gdLst/>
            <a:ahLst/>
            <a:cxnLst/>
            <a:rect l="l" t="t" r="r" b="b"/>
            <a:pathLst>
              <a:path w="1471908" h="916267">
                <a:moveTo>
                  <a:pt x="0" y="0"/>
                </a:moveTo>
                <a:lnTo>
                  <a:pt x="1471908" y="0"/>
                </a:lnTo>
                <a:lnTo>
                  <a:pt x="1471908" y="916267"/>
                </a:lnTo>
                <a:lnTo>
                  <a:pt x="0" y="916267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t="-265" b="-266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823913" y="1566863"/>
            <a:ext cx="5265737" cy="39846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1099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995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Sesi</a:t>
            </a:r>
            <a:r>
              <a:rPr lang="en-US" sz="9995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Tanya </a:t>
            </a:r>
            <a:r>
              <a:rPr lang="en-US" sz="9995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Jawab</a:t>
            </a:r>
            <a:endParaRPr lang="en-US" sz="9995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/>
          <p:nvPr/>
        </p:nvSpPr>
        <p:spPr>
          <a:xfrm>
            <a:off x="2786063" y="857250"/>
            <a:ext cx="12207875" cy="13303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1134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8105" b="1" spc="-162" dirty="0">
                <a:latin typeface="Times New Roman" panose="02020603050405020304" pitchFamily="18" charset="0"/>
                <a:ea typeface="Roboto Condensed Bold" panose="02000000000000000000"/>
                <a:cs typeface="Times New Roman" panose="02020603050405020304" pitchFamily="18" charset="0"/>
                <a:sym typeface="Roboto Condensed Bold" panose="02000000000000000000"/>
              </a:rPr>
              <a:t>Tata cara pencairan Fee</a:t>
            </a:r>
            <a:endParaRPr lang="en-US" sz="8105" b="1" spc="-162" dirty="0">
              <a:latin typeface="Times New Roman" panose="02020603050405020304" pitchFamily="18" charset="0"/>
              <a:ea typeface="Roboto Condensed Bold" panose="02000000000000000000"/>
              <a:cs typeface="Times New Roman" panose="02020603050405020304" pitchFamily="18" charset="0"/>
              <a:sym typeface="Roboto Condensed Bold" panose="02000000000000000000"/>
            </a:endParaRPr>
          </a:p>
        </p:txBody>
      </p:sp>
      <p:sp>
        <p:nvSpPr>
          <p:cNvPr id="3" name="TextBox 12"/>
          <p:cNvSpPr txBox="1"/>
          <p:nvPr/>
        </p:nvSpPr>
        <p:spPr>
          <a:xfrm>
            <a:off x="1714500" y="2786063"/>
            <a:ext cx="15716250" cy="579645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ts val="1134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6000" b="1" spc="-162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Roboto Condensed Bold" panose="02000000000000000000"/>
              </a:rPr>
              <a:t>- Tranfer Langsung  ke rekening Anggota tanggal 25 setiap bulannya  dengan biaya admin 10%. </a:t>
            </a:r>
          </a:p>
          <a:p>
            <a:pPr algn="ctr" eaLnBrk="1" fontAlgn="auto" hangingPunct="1">
              <a:lnSpc>
                <a:spcPts val="1134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6000" b="1" spc="-162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Roboto Condensed Bold" panose="02000000000000000000"/>
              </a:rPr>
              <a:t>- Sistem WD setiap saat dengan biaya admin 15%.</a:t>
            </a:r>
          </a:p>
          <a:p>
            <a:pPr algn="ctr" eaLnBrk="1" fontAlgn="auto" hangingPunct="1">
              <a:lnSpc>
                <a:spcPts val="1134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id-ID" sz="6000" b="1" spc="-162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Roboto Condensed Bold" panose="02000000000000000000"/>
              </a:rPr>
              <a:t>Minimal </a:t>
            </a:r>
            <a:r>
              <a:rPr lang="id-ID" sz="6000" b="1" spc="-162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Roboto Condensed Bold" panose="02000000000000000000"/>
              </a:rPr>
              <a:t>pencairan </a:t>
            </a:r>
            <a:r>
              <a:rPr lang="id-ID" sz="6000" b="1" spc="-162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Roboto Condensed Bold" panose="02000000000000000000"/>
              </a:rPr>
              <a:t>Fee sebesar Rp 100.000,-</a:t>
            </a:r>
            <a:endParaRPr lang="en-US" sz="6000" b="1" spc="-162" dirty="0"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  <a:sym typeface="Roboto Condensed Bold" panose="0200000000000000000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8080"/>
            </a:gs>
            <a:gs pos="100000">
              <a:srgbClr val="054949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2"/>
          <p:cNvSpPr>
            <a:spLocks/>
          </p:cNvSpPr>
          <p:nvPr/>
        </p:nvSpPr>
        <p:spPr bwMode="auto">
          <a:xfrm>
            <a:off x="11082338" y="6215063"/>
            <a:ext cx="11922125" cy="5275262"/>
          </a:xfrm>
          <a:custGeom>
            <a:avLst/>
            <a:gdLst>
              <a:gd name="T0" fmla="*/ 0 w 11921271"/>
              <a:gd name="T1" fmla="*/ 0 h 5275574"/>
              <a:gd name="T2" fmla="*/ 11922125 w 11921271"/>
              <a:gd name="T3" fmla="*/ 0 h 5275574"/>
              <a:gd name="T4" fmla="*/ 11922125 w 11921271"/>
              <a:gd name="T5" fmla="*/ 5275262 h 5275574"/>
              <a:gd name="T6" fmla="*/ 0 w 11921271"/>
              <a:gd name="T7" fmla="*/ 5275262 h 5275574"/>
              <a:gd name="T8" fmla="*/ 0 w 11921271"/>
              <a:gd name="T9" fmla="*/ 0 h 52755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921271" h="5275574">
                <a:moveTo>
                  <a:pt x="0" y="0"/>
                </a:moveTo>
                <a:lnTo>
                  <a:pt x="11921271" y="0"/>
                </a:lnTo>
                <a:lnTo>
                  <a:pt x="11921271" y="5275574"/>
                </a:lnTo>
                <a:lnTo>
                  <a:pt x="0" y="527557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2771" name="Freeform 3"/>
          <p:cNvSpPr>
            <a:spLocks/>
          </p:cNvSpPr>
          <p:nvPr/>
        </p:nvSpPr>
        <p:spPr bwMode="auto">
          <a:xfrm>
            <a:off x="13403263" y="5187950"/>
            <a:ext cx="11920537" cy="5276850"/>
          </a:xfrm>
          <a:custGeom>
            <a:avLst/>
            <a:gdLst>
              <a:gd name="T0" fmla="*/ 0 w 11921271"/>
              <a:gd name="T1" fmla="*/ 0 h 5275574"/>
              <a:gd name="T2" fmla="*/ 11920537 w 11921271"/>
              <a:gd name="T3" fmla="*/ 0 h 5275574"/>
              <a:gd name="T4" fmla="*/ 11920537 w 11921271"/>
              <a:gd name="T5" fmla="*/ 5276849 h 5275574"/>
              <a:gd name="T6" fmla="*/ 0 w 11921271"/>
              <a:gd name="T7" fmla="*/ 5276849 h 5275574"/>
              <a:gd name="T8" fmla="*/ 0 w 11921271"/>
              <a:gd name="T9" fmla="*/ 0 h 527557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921271" h="5275574">
                <a:moveTo>
                  <a:pt x="0" y="0"/>
                </a:moveTo>
                <a:lnTo>
                  <a:pt x="11921271" y="0"/>
                </a:lnTo>
                <a:lnTo>
                  <a:pt x="11921271" y="5275573"/>
                </a:lnTo>
                <a:lnTo>
                  <a:pt x="0" y="52755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2772" name="AutoShape 4"/>
          <p:cNvSpPr>
            <a:spLocks noChangeShapeType="1"/>
          </p:cNvSpPr>
          <p:nvPr/>
        </p:nvSpPr>
        <p:spPr bwMode="auto">
          <a:xfrm rot="10560">
            <a:off x="9093200" y="5119688"/>
            <a:ext cx="9282113" cy="0"/>
          </a:xfrm>
          <a:prstGeom prst="line">
            <a:avLst/>
          </a:prstGeom>
          <a:noFill/>
          <a:ln w="19050" cap="rnd">
            <a:solidFill>
              <a:srgbClr val="FFFFFF"/>
            </a:solidFill>
            <a:round/>
            <a:headEnd type="none" w="sm" len="sm"/>
            <a:tailEnd type="oval" w="lg" len="lg"/>
          </a:ln>
        </p:spPr>
        <p:txBody>
          <a:bodyPr/>
          <a:lstStyle/>
          <a:p>
            <a:endParaRPr lang="id-ID"/>
          </a:p>
        </p:txBody>
      </p:sp>
      <p:sp>
        <p:nvSpPr>
          <p:cNvPr id="32773" name="Freeform 5"/>
          <p:cNvSpPr>
            <a:spLocks/>
          </p:cNvSpPr>
          <p:nvPr/>
        </p:nvSpPr>
        <p:spPr bwMode="auto">
          <a:xfrm>
            <a:off x="8070850" y="-704850"/>
            <a:ext cx="13514388" cy="8286750"/>
          </a:xfrm>
          <a:custGeom>
            <a:avLst/>
            <a:gdLst>
              <a:gd name="T0" fmla="*/ 0 w 13513441"/>
              <a:gd name="T1" fmla="*/ 0 h 8286979"/>
              <a:gd name="T2" fmla="*/ 13514388 w 13513441"/>
              <a:gd name="T3" fmla="*/ 0 h 8286979"/>
              <a:gd name="T4" fmla="*/ 13514388 w 13513441"/>
              <a:gd name="T5" fmla="*/ 8286750 h 8286979"/>
              <a:gd name="T6" fmla="*/ 0 w 13513441"/>
              <a:gd name="T7" fmla="*/ 8286750 h 8286979"/>
              <a:gd name="T8" fmla="*/ 0 w 13513441"/>
              <a:gd name="T9" fmla="*/ 0 h 82869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513441" h="8286979">
                <a:moveTo>
                  <a:pt x="0" y="0"/>
                </a:moveTo>
                <a:lnTo>
                  <a:pt x="13513441" y="0"/>
                </a:lnTo>
                <a:lnTo>
                  <a:pt x="13513441" y="8286979"/>
                </a:lnTo>
                <a:lnTo>
                  <a:pt x="0" y="8286979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grpSp>
        <p:nvGrpSpPr>
          <p:cNvPr id="32774" name="Group 6"/>
          <p:cNvGrpSpPr>
            <a:grpSpLocks/>
          </p:cNvGrpSpPr>
          <p:nvPr/>
        </p:nvGrpSpPr>
        <p:grpSpPr bwMode="auto">
          <a:xfrm>
            <a:off x="8931275" y="-236538"/>
            <a:ext cx="11525250" cy="7143751"/>
            <a:chOff x="0" y="0"/>
            <a:chExt cx="15366187" cy="9525508"/>
          </a:xfrm>
        </p:grpSpPr>
        <p:sp>
          <p:nvSpPr>
            <p:cNvPr id="32791" name="Freeform 7"/>
            <p:cNvSpPr>
              <a:spLocks/>
            </p:cNvSpPr>
            <p:nvPr/>
          </p:nvSpPr>
          <p:spPr bwMode="auto">
            <a:xfrm>
              <a:off x="26" y="0"/>
              <a:ext cx="15366187" cy="9525508"/>
            </a:xfrm>
            <a:custGeom>
              <a:avLst/>
              <a:gdLst>
                <a:gd name="T0" fmla="*/ 11966549 w 15366187"/>
                <a:gd name="T1" fmla="*/ 0 h 9525508"/>
                <a:gd name="T2" fmla="*/ 224383 w 15366187"/>
                <a:gd name="T3" fmla="*/ 0 h 9525508"/>
                <a:gd name="T4" fmla="*/ 42392 w 15366187"/>
                <a:gd name="T5" fmla="*/ 93218 h 9525508"/>
                <a:gd name="T6" fmla="*/ 11531 w 15366187"/>
                <a:gd name="T7" fmla="*/ 295402 h 9525508"/>
                <a:gd name="T8" fmla="*/ 2989681 w 15366187"/>
                <a:gd name="T9" fmla="*/ 9230106 h 9525508"/>
                <a:gd name="T10" fmla="*/ 3399510 w 15366187"/>
                <a:gd name="T11" fmla="*/ 9525508 h 9525508"/>
                <a:gd name="T12" fmla="*/ 15141676 w 15366187"/>
                <a:gd name="T13" fmla="*/ 9525508 h 9525508"/>
                <a:gd name="T14" fmla="*/ 15323794 w 15366187"/>
                <a:gd name="T15" fmla="*/ 9432290 h 9525508"/>
                <a:gd name="T16" fmla="*/ 15354655 w 15366187"/>
                <a:gd name="T17" fmla="*/ 9230106 h 9525508"/>
                <a:gd name="T18" fmla="*/ 12376505 w 15366187"/>
                <a:gd name="T19" fmla="*/ 295402 h 9525508"/>
                <a:gd name="T20" fmla="*/ 11966549 w 15366187"/>
                <a:gd name="T21" fmla="*/ 0 h 952550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5366187" h="9525508">
                  <a:moveTo>
                    <a:pt x="11966549" y="0"/>
                  </a:moveTo>
                  <a:lnTo>
                    <a:pt x="224383" y="0"/>
                  </a:lnTo>
                  <a:cubicBezTo>
                    <a:pt x="152247" y="0"/>
                    <a:pt x="84556" y="34671"/>
                    <a:pt x="42392" y="93218"/>
                  </a:cubicBezTo>
                  <a:cubicBezTo>
                    <a:pt x="228" y="151765"/>
                    <a:pt x="-11329" y="226949"/>
                    <a:pt x="11531" y="295402"/>
                  </a:cubicBezTo>
                  <a:lnTo>
                    <a:pt x="2989681" y="9230106"/>
                  </a:lnTo>
                  <a:cubicBezTo>
                    <a:pt x="3048482" y="9406510"/>
                    <a:pt x="3213582" y="9525508"/>
                    <a:pt x="3399510" y="9525508"/>
                  </a:cubicBezTo>
                  <a:lnTo>
                    <a:pt x="15141676" y="9525508"/>
                  </a:lnTo>
                  <a:cubicBezTo>
                    <a:pt x="15213813" y="9525508"/>
                    <a:pt x="15281630" y="9490837"/>
                    <a:pt x="15323794" y="9432290"/>
                  </a:cubicBezTo>
                  <a:cubicBezTo>
                    <a:pt x="15365959" y="9373743"/>
                    <a:pt x="15377516" y="9298560"/>
                    <a:pt x="15354655" y="9230106"/>
                  </a:cubicBezTo>
                  <a:lnTo>
                    <a:pt x="12376505" y="295402"/>
                  </a:lnTo>
                  <a:cubicBezTo>
                    <a:pt x="12317704" y="118999"/>
                    <a:pt x="12152604" y="0"/>
                    <a:pt x="11966549" y="0"/>
                  </a:cubicBezTo>
                  <a:close/>
                </a:path>
              </a:pathLst>
            </a:custGeom>
            <a:blipFill dpi="0" rotWithShape="1">
              <a:blip r:embed="rId5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32775" name="Freeform 8"/>
          <p:cNvSpPr>
            <a:spLocks/>
          </p:cNvSpPr>
          <p:nvPr/>
        </p:nvSpPr>
        <p:spPr bwMode="auto">
          <a:xfrm>
            <a:off x="12982575" y="-595313"/>
            <a:ext cx="6164263" cy="2389188"/>
          </a:xfrm>
          <a:custGeom>
            <a:avLst/>
            <a:gdLst>
              <a:gd name="T0" fmla="*/ 0 w 6164599"/>
              <a:gd name="T1" fmla="*/ 0 h 2389565"/>
              <a:gd name="T2" fmla="*/ 6164263 w 6164599"/>
              <a:gd name="T3" fmla="*/ 0 h 2389565"/>
              <a:gd name="T4" fmla="*/ 6164263 w 6164599"/>
              <a:gd name="T5" fmla="*/ 2389188 h 2389565"/>
              <a:gd name="T6" fmla="*/ 0 w 6164599"/>
              <a:gd name="T7" fmla="*/ 2389188 h 2389565"/>
              <a:gd name="T8" fmla="*/ 0 w 6164599"/>
              <a:gd name="T9" fmla="*/ 0 h 2389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164599" h="2389565">
                <a:moveTo>
                  <a:pt x="0" y="0"/>
                </a:moveTo>
                <a:lnTo>
                  <a:pt x="6164599" y="0"/>
                </a:lnTo>
                <a:lnTo>
                  <a:pt x="6164599" y="2389565"/>
                </a:lnTo>
                <a:lnTo>
                  <a:pt x="0" y="238956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grpSp>
        <p:nvGrpSpPr>
          <p:cNvPr id="32776" name="Group 9"/>
          <p:cNvGrpSpPr>
            <a:grpSpLocks/>
          </p:cNvGrpSpPr>
          <p:nvPr/>
        </p:nvGrpSpPr>
        <p:grpSpPr bwMode="auto">
          <a:xfrm rot="4280220">
            <a:off x="4421188" y="3094037"/>
            <a:ext cx="8993188" cy="573087"/>
            <a:chOff x="0" y="0"/>
            <a:chExt cx="11989816" cy="764413"/>
          </a:xfrm>
        </p:grpSpPr>
        <p:sp>
          <p:nvSpPr>
            <p:cNvPr id="32790" name="Freeform 10"/>
            <p:cNvSpPr>
              <a:spLocks/>
            </p:cNvSpPr>
            <p:nvPr/>
          </p:nvSpPr>
          <p:spPr bwMode="auto">
            <a:xfrm>
              <a:off x="0" y="0"/>
              <a:ext cx="11989816" cy="764413"/>
            </a:xfrm>
            <a:custGeom>
              <a:avLst/>
              <a:gdLst>
                <a:gd name="T0" fmla="*/ 0 w 11989816"/>
                <a:gd name="T1" fmla="*/ 0 h 764413"/>
                <a:gd name="T2" fmla="*/ 11989816 w 11989816"/>
                <a:gd name="T3" fmla="*/ 0 h 764413"/>
                <a:gd name="T4" fmla="*/ 11989816 w 11989816"/>
                <a:gd name="T5" fmla="*/ 764413 h 764413"/>
                <a:gd name="T6" fmla="*/ 0 w 11989816"/>
                <a:gd name="T7" fmla="*/ 764413 h 764413"/>
                <a:gd name="T8" fmla="*/ 0 w 11989816"/>
                <a:gd name="T9" fmla="*/ 0 h 7644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989816" h="764413">
                  <a:moveTo>
                    <a:pt x="0" y="0"/>
                  </a:moveTo>
                  <a:lnTo>
                    <a:pt x="11989816" y="0"/>
                  </a:lnTo>
                  <a:lnTo>
                    <a:pt x="11989816" y="764413"/>
                  </a:lnTo>
                  <a:lnTo>
                    <a:pt x="0" y="764413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>
                <a:alphaModFix amt="30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grpSp>
        <p:nvGrpSpPr>
          <p:cNvPr id="32777" name="Group 11"/>
          <p:cNvGrpSpPr>
            <a:grpSpLocks/>
          </p:cNvGrpSpPr>
          <p:nvPr/>
        </p:nvGrpSpPr>
        <p:grpSpPr bwMode="auto">
          <a:xfrm>
            <a:off x="11922125" y="7562850"/>
            <a:ext cx="8993188" cy="573088"/>
            <a:chOff x="0" y="0"/>
            <a:chExt cx="11989816" cy="764413"/>
          </a:xfrm>
        </p:grpSpPr>
        <p:sp>
          <p:nvSpPr>
            <p:cNvPr id="32789" name="Freeform 12"/>
            <p:cNvSpPr>
              <a:spLocks/>
            </p:cNvSpPr>
            <p:nvPr/>
          </p:nvSpPr>
          <p:spPr bwMode="auto">
            <a:xfrm>
              <a:off x="0" y="0"/>
              <a:ext cx="11989816" cy="764413"/>
            </a:xfrm>
            <a:custGeom>
              <a:avLst/>
              <a:gdLst>
                <a:gd name="T0" fmla="*/ 0 w 11989816"/>
                <a:gd name="T1" fmla="*/ 0 h 764413"/>
                <a:gd name="T2" fmla="*/ 11989816 w 11989816"/>
                <a:gd name="T3" fmla="*/ 0 h 764413"/>
                <a:gd name="T4" fmla="*/ 11989816 w 11989816"/>
                <a:gd name="T5" fmla="*/ 764413 h 764413"/>
                <a:gd name="T6" fmla="*/ 0 w 11989816"/>
                <a:gd name="T7" fmla="*/ 764413 h 764413"/>
                <a:gd name="T8" fmla="*/ 0 w 11989816"/>
                <a:gd name="T9" fmla="*/ 0 h 7644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989816" h="764413">
                  <a:moveTo>
                    <a:pt x="0" y="0"/>
                  </a:moveTo>
                  <a:lnTo>
                    <a:pt x="11989816" y="0"/>
                  </a:lnTo>
                  <a:lnTo>
                    <a:pt x="11989816" y="764413"/>
                  </a:lnTo>
                  <a:lnTo>
                    <a:pt x="0" y="764413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1">
              <a:blip r:embed="rId7">
                <a:alphaModFix amt="30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6757409" y="706936"/>
            <a:ext cx="572233" cy="573672"/>
          </a:xfrm>
          <a:custGeom>
            <a:avLst/>
            <a:gdLst/>
            <a:ahLst/>
            <a:cxnLst/>
            <a:rect l="l" t="t" r="r" b="b"/>
            <a:pathLst>
              <a:path w="572233" h="573672">
                <a:moveTo>
                  <a:pt x="0" y="0"/>
                </a:moveTo>
                <a:lnTo>
                  <a:pt x="572233" y="0"/>
                </a:lnTo>
                <a:lnTo>
                  <a:pt x="572233" y="573672"/>
                </a:lnTo>
                <a:lnTo>
                  <a:pt x="0" y="57367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 l="-126" r="-124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76313" y="5702300"/>
            <a:ext cx="8245475" cy="722313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481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35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Atas Perhatian dan Kerjasamanya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6313" y="2092325"/>
            <a:ext cx="8167687" cy="35560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1484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495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Terima</a:t>
            </a:r>
            <a:r>
              <a:rPr lang="en-US" sz="13495" b="1" dirty="0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 </a:t>
            </a:r>
            <a:r>
              <a:rPr lang="en-US" sz="13495" b="1" dirty="0" err="1">
                <a:solidFill>
                  <a:srgbClr val="FFFFFF"/>
                </a:solidFill>
                <a:latin typeface="Montserrat Bold" panose="00000800000000000000"/>
                <a:ea typeface="Montserrat Bold" panose="00000800000000000000"/>
                <a:cs typeface="Montserrat Bold" panose="00000800000000000000"/>
                <a:sym typeface="Montserrat Bold" panose="00000800000000000000"/>
              </a:rPr>
              <a:t>Kasih</a:t>
            </a:r>
            <a:endParaRPr lang="en-US" sz="13495" b="1" dirty="0">
              <a:solidFill>
                <a:srgbClr val="FFFFFF"/>
              </a:solidFill>
              <a:latin typeface="Montserrat Bold" panose="00000800000000000000"/>
              <a:ea typeface="Montserrat Bold" panose="00000800000000000000"/>
              <a:cs typeface="Montserrat Bold" panose="00000800000000000000"/>
              <a:sym typeface="Montserrat Bold" panose="00000800000000000000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7043521" y="8793356"/>
            <a:ext cx="1137456" cy="470078"/>
          </a:xfrm>
          <a:custGeom>
            <a:avLst/>
            <a:gdLst/>
            <a:ahLst/>
            <a:cxnLst/>
            <a:rect l="l" t="t" r="r" b="b"/>
            <a:pathLst>
              <a:path w="1137456" h="470078">
                <a:moveTo>
                  <a:pt x="0" y="0"/>
                </a:moveTo>
                <a:lnTo>
                  <a:pt x="1137456" y="0"/>
                </a:lnTo>
                <a:lnTo>
                  <a:pt x="1137456" y="470078"/>
                </a:lnTo>
                <a:lnTo>
                  <a:pt x="0" y="470078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 t="-70985" b="-70985"/>
            </a:stretch>
          </a:blipFill>
        </p:spPr>
      </p:sp>
      <p:sp>
        <p:nvSpPr>
          <p:cNvPr id="18" name="Freeform 18"/>
          <p:cNvSpPr>
            <a:spLocks/>
          </p:cNvSpPr>
          <p:nvPr/>
        </p:nvSpPr>
        <p:spPr bwMode="auto">
          <a:xfrm>
            <a:off x="1028700" y="7791450"/>
            <a:ext cx="708025" cy="708025"/>
          </a:xfrm>
          <a:custGeom>
            <a:avLst/>
            <a:gdLst>
              <a:gd name="T0" fmla="*/ 0 w 708622"/>
              <a:gd name="T1" fmla="*/ 0 h 708622"/>
              <a:gd name="T2" fmla="*/ 708025 w 708622"/>
              <a:gd name="T3" fmla="*/ 0 h 708622"/>
              <a:gd name="T4" fmla="*/ 708025 w 708622"/>
              <a:gd name="T5" fmla="*/ 708025 h 708622"/>
              <a:gd name="T6" fmla="*/ 0 w 708622"/>
              <a:gd name="T7" fmla="*/ 708025 h 708622"/>
              <a:gd name="T8" fmla="*/ 0 w 708622"/>
              <a:gd name="T9" fmla="*/ 0 h 7086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08622" h="708622">
                <a:moveTo>
                  <a:pt x="0" y="0"/>
                </a:moveTo>
                <a:lnTo>
                  <a:pt x="708622" y="0"/>
                </a:lnTo>
                <a:lnTo>
                  <a:pt x="708622" y="708622"/>
                </a:lnTo>
                <a:lnTo>
                  <a:pt x="0" y="70862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0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0" name="TextBox 20"/>
          <p:cNvSpPr txBox="1"/>
          <p:nvPr/>
        </p:nvSpPr>
        <p:spPr>
          <a:xfrm>
            <a:off x="1817688" y="8013700"/>
            <a:ext cx="4056062" cy="3683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313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4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anose="00000800000000000000"/>
                <a:cs typeface="Times New Roman" panose="02020603050405020304" pitchFamily="18" charset="0"/>
                <a:sym typeface="Montserrat Bold" panose="00000800000000000000"/>
              </a:rPr>
              <a:t>www.sukses</a:t>
            </a:r>
            <a:r>
              <a:rPr lang="id-ID" sz="224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anose="00000800000000000000"/>
                <a:cs typeface="Times New Roman" panose="02020603050405020304" pitchFamily="18" charset="0"/>
                <a:sym typeface="Montserrat Bold" panose="00000800000000000000"/>
              </a:rPr>
              <a:t>5</a:t>
            </a:r>
            <a:r>
              <a:rPr lang="en-US" sz="2240" b="1" dirty="0">
                <a:solidFill>
                  <a:srgbClr val="FFFFFF"/>
                </a:solidFill>
                <a:latin typeface="Times New Roman" panose="02020603050405020304" pitchFamily="18" charset="0"/>
                <a:ea typeface="Montserrat Bold" panose="00000800000000000000"/>
                <a:cs typeface="Times New Roman" panose="02020603050405020304" pitchFamily="18" charset="0"/>
                <a:sym typeface="Montserrat Bold" panose="00000800000000000000"/>
              </a:rPr>
              <a:t>8.com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17688" y="7808913"/>
            <a:ext cx="2554287" cy="32226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ts val="237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90" dirty="0">
                <a:solidFill>
                  <a:srgbClr val="FFFFFF"/>
                </a:solidFill>
                <a:latin typeface="Montserrat" panose="00000500000000000000"/>
                <a:ea typeface="Montserrat" panose="00000500000000000000"/>
                <a:cs typeface="Montserrat" panose="00000500000000000000"/>
                <a:sym typeface="Montserrat" panose="00000500000000000000"/>
              </a:rPr>
              <a:t>Laman Web Kami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 animBg="1"/>
      <p:bldP spid="20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996*577"/>
  <p:tag name="TABLE_ENDDRAG_RECT" val="308*225*996*57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585</TotalTime>
  <Words>1037</Words>
  <Application>Microsoft Office PowerPoint</Application>
  <PresentationFormat>Custom</PresentationFormat>
  <Paragraphs>235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46" baseType="lpstr">
      <vt:lpstr>Arial</vt:lpstr>
      <vt:lpstr>Tahoma</vt:lpstr>
      <vt:lpstr>Google Sans Text</vt:lpstr>
      <vt:lpstr>Calibri</vt:lpstr>
      <vt:lpstr>Century Gothic</vt:lpstr>
      <vt:lpstr>Montserrat Bold</vt:lpstr>
      <vt:lpstr>Gill Sans MT</vt:lpstr>
      <vt:lpstr>Montserrat</vt:lpstr>
      <vt:lpstr>Arimo Bold</vt:lpstr>
      <vt:lpstr>Sitka Small Semibold</vt:lpstr>
      <vt:lpstr>Times New Roman</vt:lpstr>
      <vt:lpstr>Poppins Bold</vt:lpstr>
      <vt:lpstr>Aptos</vt:lpstr>
      <vt:lpstr>Roboto Bold</vt:lpstr>
      <vt:lpstr>Roboto</vt:lpstr>
      <vt:lpstr>Poppins Semi-Bold</vt:lpstr>
      <vt:lpstr>Wingdings</vt:lpstr>
      <vt:lpstr>Calibri (MS) Bold</vt:lpstr>
      <vt:lpstr>Roboto Condensed Bold</vt:lpstr>
      <vt:lpstr>Roboto Condensed</vt:lpstr>
      <vt:lpstr>Wingdings 3</vt:lpstr>
      <vt:lpstr>Ion</vt:lpstr>
      <vt:lpstr>Slide 1</vt:lpstr>
      <vt:lpstr>Slide 2</vt:lpstr>
      <vt:lpstr>Slide 3</vt:lpstr>
      <vt:lpstr>Slide 4</vt:lpstr>
      <vt:lpstr>Slide 5</vt:lpstr>
      <vt:lpstr>Slide 6</vt:lpstr>
      <vt:lpstr>Slide 7</vt:lpstr>
      <vt:lpstr>PROFILE COMPANY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Alih Belanja -88.pptx</dc:title>
  <dc:creator>User</dc:creator>
  <cp:lastModifiedBy>User</cp:lastModifiedBy>
  <cp:revision>85</cp:revision>
  <dcterms:created xsi:type="dcterms:W3CDTF">2006-08-16T00:00:00Z</dcterms:created>
  <dcterms:modified xsi:type="dcterms:W3CDTF">2026-09-21T11:55:28Z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1BB2A0FCAFDB425D9C3531191FC70D44_13</vt:lpwstr>
  </property>
  <property fmtid="{D5CDD505-2E9C-101B-9397-08002B2CF9AE}" pid="3" name="KSOProductBuildVer">
    <vt:lpwstr>1033-12.1.0.28032</vt:lpwstr>
  </property>
</Properties>
</file>